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5"/>
  </p:sldMasterIdLst>
  <p:notesMasterIdLst>
    <p:notesMasterId r:id="rId18"/>
  </p:notesMasterIdLst>
  <p:sldIdLst>
    <p:sldId id="453" r:id="rId6"/>
    <p:sldId id="468" r:id="rId7"/>
    <p:sldId id="467" r:id="rId8"/>
    <p:sldId id="469" r:id="rId9"/>
    <p:sldId id="502" r:id="rId10"/>
    <p:sldId id="471" r:id="rId11"/>
    <p:sldId id="465" r:id="rId12"/>
    <p:sldId id="503" r:id="rId13"/>
    <p:sldId id="507" r:id="rId14"/>
    <p:sldId id="504" r:id="rId15"/>
    <p:sldId id="505" r:id="rId16"/>
    <p:sldId id="506" r:id="rId17"/>
  </p:sldIdLst>
  <p:sldSz cx="9144000" cy="5143500" type="screen16x9"/>
  <p:notesSz cx="6808788" cy="9940925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erriweather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B67D803-7460-4E89-A68D-668D2DF51D68}">
          <p14:sldIdLst>
            <p14:sldId id="453"/>
            <p14:sldId id="468"/>
            <p14:sldId id="467"/>
            <p14:sldId id="469"/>
            <p14:sldId id="502"/>
            <p14:sldId id="471"/>
            <p14:sldId id="465"/>
            <p14:sldId id="503"/>
            <p14:sldId id="507"/>
            <p14:sldId id="504"/>
            <p14:sldId id="505"/>
            <p14:sldId id="5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750"/>
    <a:srgbClr val="70AC2E"/>
    <a:srgbClr val="CC9B00"/>
    <a:srgbClr val="3C9BC9"/>
    <a:srgbClr val="8BA800"/>
    <a:srgbClr val="0A3880"/>
    <a:srgbClr val="222E5E"/>
    <a:srgbClr val="212D55"/>
    <a:srgbClr val="FF5A64"/>
    <a:srgbClr val="FF4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1" autoAdjust="0"/>
    <p:restoredTop sz="95400" autoAdjust="0"/>
  </p:normalViewPr>
  <p:slideViewPr>
    <p:cSldViewPr snapToGrid="0">
      <p:cViewPr varScale="1">
        <p:scale>
          <a:sx n="93" d="100"/>
          <a:sy n="93" d="100"/>
        </p:scale>
        <p:origin x="9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9137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547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35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19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37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20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50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79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34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76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28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15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 sz="3600"/>
            </a:lvl1pPr>
            <a:lvl2pPr lvl="1">
              <a:spcBef>
                <a:spcPts val="0"/>
              </a:spcBef>
              <a:buSzPts val="3600"/>
              <a:buNone/>
              <a:defRPr sz="3600"/>
            </a:lvl2pPr>
            <a:lvl3pPr lvl="2">
              <a:spcBef>
                <a:spcPts val="0"/>
              </a:spcBef>
              <a:buSzPts val="3600"/>
              <a:buNone/>
              <a:defRPr sz="3600"/>
            </a:lvl3pPr>
            <a:lvl4pPr lvl="3">
              <a:spcBef>
                <a:spcPts val="0"/>
              </a:spcBef>
              <a:buSzPts val="3600"/>
              <a:buNone/>
              <a:defRPr sz="3600"/>
            </a:lvl4pPr>
            <a:lvl5pPr lvl="4">
              <a:spcBef>
                <a:spcPts val="0"/>
              </a:spcBef>
              <a:buSzPts val="3600"/>
              <a:buNone/>
              <a:defRPr sz="3600"/>
            </a:lvl5pPr>
            <a:lvl6pPr lvl="5">
              <a:spcBef>
                <a:spcPts val="0"/>
              </a:spcBef>
              <a:buSzPts val="3600"/>
              <a:buNone/>
              <a:defRPr sz="3600"/>
            </a:lvl6pPr>
            <a:lvl7pPr lvl="6">
              <a:spcBef>
                <a:spcPts val="0"/>
              </a:spcBef>
              <a:buSzPts val="3600"/>
              <a:buNone/>
              <a:defRPr sz="3600"/>
            </a:lvl7pPr>
            <a:lvl8pPr lvl="7">
              <a:spcBef>
                <a:spcPts val="0"/>
              </a:spcBef>
              <a:buSzPts val="3600"/>
              <a:buNone/>
              <a:defRPr sz="3600"/>
            </a:lvl8pPr>
            <a:lvl9pPr lvl="8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accent1"/>
                </a:solidFill>
              </a:rPr>
              <a:t>‹Nº›</a:t>
            </a:fld>
            <a:endParaRPr lang="e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3600"/>
              <a:buNone/>
              <a:defRPr sz="3600"/>
            </a:lvl1pPr>
            <a:lvl2pPr lvl="1">
              <a:spcBef>
                <a:spcPts val="0"/>
              </a:spcBef>
              <a:buSzPts val="3600"/>
              <a:buNone/>
              <a:defRPr sz="3600"/>
            </a:lvl2pPr>
            <a:lvl3pPr lvl="2">
              <a:spcBef>
                <a:spcPts val="0"/>
              </a:spcBef>
              <a:buSzPts val="3600"/>
              <a:buNone/>
              <a:defRPr sz="3600"/>
            </a:lvl3pPr>
            <a:lvl4pPr lvl="3">
              <a:spcBef>
                <a:spcPts val="0"/>
              </a:spcBef>
              <a:buSzPts val="3600"/>
              <a:buNone/>
              <a:defRPr sz="3600"/>
            </a:lvl4pPr>
            <a:lvl5pPr lvl="4">
              <a:spcBef>
                <a:spcPts val="0"/>
              </a:spcBef>
              <a:buSzPts val="3600"/>
              <a:buNone/>
              <a:defRPr sz="3600"/>
            </a:lvl5pPr>
            <a:lvl6pPr lvl="5">
              <a:spcBef>
                <a:spcPts val="0"/>
              </a:spcBef>
              <a:buSzPts val="3600"/>
              <a:buNone/>
              <a:defRPr sz="3600"/>
            </a:lvl6pPr>
            <a:lvl7pPr lvl="6">
              <a:spcBef>
                <a:spcPts val="0"/>
              </a:spcBef>
              <a:buSzPts val="3600"/>
              <a:buNone/>
              <a:defRPr sz="3600"/>
            </a:lvl7pPr>
            <a:lvl8pPr lvl="7">
              <a:spcBef>
                <a:spcPts val="0"/>
              </a:spcBef>
              <a:buSzPts val="3600"/>
              <a:buNone/>
              <a:defRPr sz="3600"/>
            </a:lvl8pPr>
            <a:lvl9pPr lvl="8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accent1"/>
                </a:solidFill>
              </a:rPr>
              <a:t>‹Nº›</a:t>
            </a:fld>
            <a:endParaRPr lang="e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‹Nº›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‹Nº›</a:t>
            </a:fld>
            <a:endParaRPr lang="es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993" y="1241704"/>
            <a:ext cx="6038006" cy="3901796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312072" y="2629052"/>
            <a:ext cx="5482649" cy="112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 smtClean="0">
                <a:solidFill>
                  <a:srgbClr val="FFC000"/>
                </a:solidFill>
              </a:rPr>
              <a:t>FORMACIÓN </a:t>
            </a:r>
            <a:r>
              <a:rPr lang="es-ES" sz="4400" b="1" dirty="0">
                <a:solidFill>
                  <a:srgbClr val="FFC000"/>
                </a:solidFill>
              </a:rPr>
              <a:t>DUAL</a:t>
            </a:r>
          </a:p>
          <a:p>
            <a:r>
              <a:rPr lang="es-ES" sz="1800" dirty="0"/>
              <a:t>VINCULADA AL CONTRATO </a:t>
            </a:r>
            <a:r>
              <a:rPr lang="es-ES" sz="1800" dirty="0" smtClean="0"/>
              <a:t>DE FORMACIÓN</a:t>
            </a:r>
            <a:endParaRPr lang="es-ES" sz="1800" b="1" dirty="0">
              <a:solidFill>
                <a:srgbClr val="FF5A64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3475614" y="1208782"/>
            <a:ext cx="5657627" cy="854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000" dirty="0" smtClean="0">
                <a:solidFill>
                  <a:schemeClr val="bg1"/>
                </a:solidFill>
              </a:rPr>
              <a:t>¿Necesitas </a:t>
            </a:r>
            <a:r>
              <a:rPr lang="es-ES" sz="2000" b="1" dirty="0" smtClean="0">
                <a:solidFill>
                  <a:srgbClr val="FFC000"/>
                </a:solidFill>
              </a:rPr>
              <a:t>incorporar personal </a:t>
            </a:r>
            <a:r>
              <a:rPr lang="es-ES" sz="2000" dirty="0" smtClean="0">
                <a:solidFill>
                  <a:schemeClr val="bg1"/>
                </a:solidFill>
              </a:rPr>
              <a:t>a tu empresa? </a:t>
            </a:r>
            <a:r>
              <a:rPr lang="es-ES" sz="2000" dirty="0" smtClean="0"/>
              <a:t>¿Quieres hacerlo con </a:t>
            </a:r>
            <a:r>
              <a:rPr lang="es-ES" sz="2000" dirty="0"/>
              <a:t>las </a:t>
            </a:r>
            <a:r>
              <a:rPr lang="es-ES" sz="2000" b="1" dirty="0"/>
              <a:t>mejores ventajas</a:t>
            </a:r>
            <a:r>
              <a:rPr lang="es-ES" sz="2000" dirty="0"/>
              <a:t>?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Contestación del Ministerio de Educación al escrito del Colegio de  Geógrafos, la Real Sociedad Geográfica y la AGE - AGE - Asociación Española  de Geografí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30034" r="11992" b="30510"/>
          <a:stretch/>
        </p:blipFill>
        <p:spPr bwMode="auto">
          <a:xfrm>
            <a:off x="6229494" y="4677962"/>
            <a:ext cx="1245180" cy="3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5"/>
          <p:cNvPicPr/>
          <p:nvPr/>
        </p:nvPicPr>
        <p:blipFill>
          <a:blip r:embed="rId5"/>
          <a:stretch>
            <a:fillRect/>
          </a:stretch>
        </p:blipFill>
        <p:spPr>
          <a:xfrm>
            <a:off x="3475614" y="4665122"/>
            <a:ext cx="1148385" cy="3270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/>
          <a:srcRect l="8742" t="-2929" r="40357" b="32408"/>
          <a:stretch/>
        </p:blipFill>
        <p:spPr>
          <a:xfrm>
            <a:off x="-10510" y="1071712"/>
            <a:ext cx="3122305" cy="4071788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-8993" y="-1"/>
            <a:ext cx="9152993" cy="1272059"/>
            <a:chOff x="-8993" y="-1"/>
            <a:chExt cx="9152993" cy="1272059"/>
          </a:xfrm>
        </p:grpSpPr>
        <p:sp>
          <p:nvSpPr>
            <p:cNvPr id="23" name="Rectángulo 22"/>
            <p:cNvSpPr/>
            <p:nvPr/>
          </p:nvSpPr>
          <p:spPr>
            <a:xfrm>
              <a:off x="0" y="0"/>
              <a:ext cx="9144000" cy="1272058"/>
            </a:xfrm>
            <a:prstGeom prst="rect">
              <a:avLst/>
            </a:prstGeom>
            <a:solidFill>
              <a:srgbClr val="0A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2611066" y="7304"/>
              <a:ext cx="5916842" cy="1264753"/>
              <a:chOff x="2611066" y="7304"/>
              <a:chExt cx="5916842" cy="1264753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2619632" y="7304"/>
                <a:ext cx="477795" cy="1264752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Rectángulo 42"/>
              <p:cNvSpPr/>
              <p:nvPr/>
            </p:nvSpPr>
            <p:spPr>
              <a:xfrm>
                <a:off x="4655083" y="407316"/>
                <a:ext cx="877330" cy="864741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4655083" y="282823"/>
                <a:ext cx="877330" cy="45094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Rectángulo 44"/>
              <p:cNvSpPr/>
              <p:nvPr/>
            </p:nvSpPr>
            <p:spPr>
              <a:xfrm>
                <a:off x="2611066" y="366724"/>
                <a:ext cx="5916842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600"/>
                  </a:spcAft>
                  <a:buClr>
                    <a:schemeClr val="dk2"/>
                  </a:buClr>
                  <a:buSzPts val="1300"/>
                </a:pPr>
                <a:r>
                  <a:rPr lang="es-ES" sz="28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"/>
                    <a:cs typeface="Roboto"/>
                  </a:rPr>
                  <a:t>Formación Dual</a:t>
                </a:r>
                <a:endParaRPr lang="es-ES" sz="2850" dirty="0">
                  <a:solidFill>
                    <a:schemeClr val="bg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" name="Rectángulo 5"/>
            <p:cNvSpPr/>
            <p:nvPr/>
          </p:nvSpPr>
          <p:spPr>
            <a:xfrm>
              <a:off x="0" y="-1"/>
              <a:ext cx="2619632" cy="127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1" name="Conector recto 50"/>
            <p:cNvCxnSpPr/>
            <p:nvPr/>
          </p:nvCxnSpPr>
          <p:spPr>
            <a:xfrm>
              <a:off x="-8993" y="1261181"/>
              <a:ext cx="9152993" cy="10875"/>
            </a:xfrm>
            <a:prstGeom prst="line">
              <a:avLst/>
            </a:prstGeom>
            <a:ln w="28575">
              <a:solidFill>
                <a:srgbClr val="0317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263" y="4677962"/>
            <a:ext cx="1152944" cy="314219"/>
          </a:xfrm>
          <a:prstGeom prst="rect">
            <a:avLst/>
          </a:prstGeom>
        </p:spPr>
      </p:pic>
      <p:pic>
        <p:nvPicPr>
          <p:cNvPr id="1026" name="Picture 2" descr="Femebu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61503"/>
            <a:ext cx="1585720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177860" y="4331058"/>
            <a:ext cx="2645276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sz="1200" b="1" dirty="0" smtClean="0">
                <a:solidFill>
                  <a:srgbClr val="031750"/>
                </a:solidFill>
                <a:latin typeface="+mn-lt"/>
                <a:ea typeface="+mn-ea"/>
                <a:cs typeface="+mn-cs"/>
              </a:rPr>
              <a:t>Itinerario</a:t>
            </a:r>
          </a:p>
          <a:p>
            <a:r>
              <a:rPr lang="es-ES" sz="1200" b="1" dirty="0" smtClean="0">
                <a:solidFill>
                  <a:srgbClr val="031750"/>
                </a:solidFill>
                <a:latin typeface="+mn-lt"/>
                <a:ea typeface="+mn-ea"/>
                <a:cs typeface="+mn-cs"/>
              </a:rPr>
              <a:t>Electromecánicos y montadores</a:t>
            </a:r>
            <a:endParaRPr lang="es-ES" sz="1200" b="1" dirty="0">
              <a:solidFill>
                <a:srgbClr val="03175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2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/>
          <p:cNvPicPr>
            <a:picLocks noChangeAspect="1"/>
          </p:cNvPicPr>
          <p:nvPr/>
        </p:nvPicPr>
        <p:blipFill rotWithShape="1">
          <a:blip r:embed="rId3"/>
          <a:srcRect r="19616"/>
          <a:stretch/>
        </p:blipFill>
        <p:spPr>
          <a:xfrm>
            <a:off x="0" y="1287486"/>
            <a:ext cx="3105665" cy="3853563"/>
          </a:xfrm>
          <a:prstGeom prst="rect">
            <a:avLst/>
          </a:prstGeom>
        </p:spPr>
      </p:pic>
      <p:grpSp>
        <p:nvGrpSpPr>
          <p:cNvPr id="80" name="Grupo 79"/>
          <p:cNvGrpSpPr/>
          <p:nvPr/>
        </p:nvGrpSpPr>
        <p:grpSpPr>
          <a:xfrm>
            <a:off x="1121707" y="1261181"/>
            <a:ext cx="1993750" cy="3905405"/>
            <a:chOff x="1105231" y="1280160"/>
            <a:chExt cx="1993750" cy="3878768"/>
          </a:xfrm>
        </p:grpSpPr>
        <p:sp>
          <p:nvSpPr>
            <p:cNvPr id="81" name="Rectángulo 80"/>
            <p:cNvSpPr/>
            <p:nvPr/>
          </p:nvSpPr>
          <p:spPr>
            <a:xfrm>
              <a:off x="1316858" y="1425781"/>
              <a:ext cx="1782123" cy="18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1105231" y="1280160"/>
              <a:ext cx="212823" cy="3878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-8993" y="-1"/>
            <a:ext cx="9152993" cy="1272059"/>
            <a:chOff x="-8993" y="-1"/>
            <a:chExt cx="9152993" cy="1272059"/>
          </a:xfrm>
        </p:grpSpPr>
        <p:sp>
          <p:nvSpPr>
            <p:cNvPr id="114" name="Rectángulo 113"/>
            <p:cNvSpPr/>
            <p:nvPr/>
          </p:nvSpPr>
          <p:spPr>
            <a:xfrm>
              <a:off x="0" y="0"/>
              <a:ext cx="9144000" cy="1272058"/>
            </a:xfrm>
            <a:prstGeom prst="rect">
              <a:avLst/>
            </a:prstGeom>
            <a:solidFill>
              <a:srgbClr val="0A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15" name="Grupo 114"/>
            <p:cNvGrpSpPr/>
            <p:nvPr/>
          </p:nvGrpSpPr>
          <p:grpSpPr>
            <a:xfrm>
              <a:off x="2611066" y="7304"/>
              <a:ext cx="5916842" cy="1264753"/>
              <a:chOff x="2611066" y="7304"/>
              <a:chExt cx="5916842" cy="1264753"/>
            </a:xfrm>
          </p:grpSpPr>
          <p:sp>
            <p:nvSpPr>
              <p:cNvPr id="119" name="Rectángulo 118"/>
              <p:cNvSpPr/>
              <p:nvPr/>
            </p:nvSpPr>
            <p:spPr>
              <a:xfrm>
                <a:off x="2619632" y="7304"/>
                <a:ext cx="477795" cy="1264752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0" name="Rectángulo 119"/>
              <p:cNvSpPr/>
              <p:nvPr/>
            </p:nvSpPr>
            <p:spPr>
              <a:xfrm>
                <a:off x="4655083" y="407316"/>
                <a:ext cx="877330" cy="864741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1" name="Rectángulo 120"/>
              <p:cNvSpPr/>
              <p:nvPr/>
            </p:nvSpPr>
            <p:spPr>
              <a:xfrm>
                <a:off x="4655083" y="282823"/>
                <a:ext cx="877330" cy="45094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" name="Rectángulo 121"/>
              <p:cNvSpPr/>
              <p:nvPr/>
            </p:nvSpPr>
            <p:spPr>
              <a:xfrm>
                <a:off x="2611066" y="366724"/>
                <a:ext cx="5916842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600"/>
                  </a:spcAft>
                  <a:buClr>
                    <a:schemeClr val="dk2"/>
                  </a:buClr>
                  <a:buSzPts val="1300"/>
                </a:pPr>
                <a:r>
                  <a:rPr lang="es-ES" sz="28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"/>
                    <a:cs typeface="Roboto"/>
                  </a:rPr>
                  <a:t>Formación Dual</a:t>
                </a:r>
                <a:endParaRPr lang="es-ES" sz="2850" dirty="0">
                  <a:solidFill>
                    <a:schemeClr val="bg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6" name="Rectángulo 115"/>
            <p:cNvSpPr/>
            <p:nvPr/>
          </p:nvSpPr>
          <p:spPr>
            <a:xfrm>
              <a:off x="0" y="-1"/>
              <a:ext cx="2619632" cy="127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8" name="Conector recto 117"/>
            <p:cNvCxnSpPr/>
            <p:nvPr/>
          </p:nvCxnSpPr>
          <p:spPr>
            <a:xfrm>
              <a:off x="-8993" y="1261181"/>
              <a:ext cx="9152993" cy="10875"/>
            </a:xfrm>
            <a:prstGeom prst="line">
              <a:avLst/>
            </a:prstGeom>
            <a:ln w="28575">
              <a:solidFill>
                <a:srgbClr val="0317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o 56"/>
          <p:cNvGrpSpPr/>
          <p:nvPr/>
        </p:nvGrpSpPr>
        <p:grpSpPr>
          <a:xfrm>
            <a:off x="3393870" y="2465472"/>
            <a:ext cx="97200" cy="97542"/>
            <a:chOff x="3311204" y="2068876"/>
            <a:chExt cx="268672" cy="243484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59" name="Rectángulo 58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52" name="Picture 2" descr="Femeb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61503"/>
            <a:ext cx="1585720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ángulo 52"/>
          <p:cNvSpPr/>
          <p:nvPr/>
        </p:nvSpPr>
        <p:spPr>
          <a:xfrm>
            <a:off x="3575407" y="2391154"/>
            <a:ext cx="52690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buClr>
                <a:schemeClr val="dk2"/>
              </a:buClr>
              <a:buSzPts val="1300"/>
            </a:pPr>
            <a:r>
              <a:rPr lang="es-ES" sz="1200" b="1" dirty="0" smtClean="0">
                <a:solidFill>
                  <a:srgbClr val="3C9BC9"/>
                </a:solidFill>
                <a:ea typeface="Roboto"/>
                <a:cs typeface="Roboto"/>
              </a:rPr>
              <a:t>Puestos</a:t>
            </a:r>
            <a:r>
              <a:rPr lang="es-ES" sz="1200" b="1" dirty="0" smtClean="0">
                <a:solidFill>
                  <a:srgbClr val="222E5E"/>
                </a:solidFill>
                <a:ea typeface="Roboto"/>
                <a:cs typeface="Roboto"/>
              </a:rPr>
              <a:t>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de trabajo </a:t>
            </a:r>
            <a:r>
              <a:rPr lang="es-ES" sz="1200" dirty="0" smtClean="0">
                <a:solidFill>
                  <a:srgbClr val="222E5E"/>
                </a:solidFill>
                <a:ea typeface="Roboto"/>
                <a:cs typeface="Roboto"/>
              </a:rPr>
              <a:t>relacionados:</a:t>
            </a:r>
          </a:p>
          <a:p>
            <a:pPr lvl="1" fontAlgn="base">
              <a:buClr>
                <a:schemeClr val="dk2"/>
              </a:buClr>
              <a:buSzPts val="1300"/>
            </a:pPr>
            <a:endParaRPr lang="es-ES" sz="1200" dirty="0" smtClean="0">
              <a:solidFill>
                <a:srgbClr val="222E5E"/>
              </a:solidFill>
              <a:ea typeface="Roboto"/>
              <a:cs typeface="Roboto"/>
            </a:endParaRPr>
          </a:p>
          <a:p>
            <a:pPr marL="171450" lvl="1" indent="-17145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/>
              <a:t>Mecánico de mantenimiento</a:t>
            </a:r>
            <a:r>
              <a:rPr lang="es-ES" sz="1200" dirty="0" smtClean="0"/>
              <a:t>.</a:t>
            </a:r>
          </a:p>
          <a:p>
            <a:pPr lvl="1" fontAlgn="base">
              <a:buClr>
                <a:schemeClr val="dk2"/>
              </a:buClr>
              <a:buSzPts val="1300"/>
            </a:pPr>
            <a:endParaRPr lang="es-ES" sz="1200" dirty="0" smtClean="0"/>
          </a:p>
          <a:p>
            <a:pPr marL="171450" lvl="1" indent="-17145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 smtClean="0"/>
              <a:t>Montador </a:t>
            </a:r>
            <a:r>
              <a:rPr lang="es-ES" sz="1200" dirty="0"/>
              <a:t>industrial. </a:t>
            </a:r>
            <a:endParaRPr lang="es-ES" sz="1200" dirty="0" smtClean="0"/>
          </a:p>
          <a:p>
            <a:pPr lvl="1" fontAlgn="base">
              <a:buClr>
                <a:schemeClr val="dk2"/>
              </a:buClr>
              <a:buSzPts val="1300"/>
            </a:pPr>
            <a:endParaRPr lang="es-ES" sz="1200" dirty="0"/>
          </a:p>
          <a:p>
            <a:pPr marL="171450" lvl="1" indent="-17145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 smtClean="0"/>
              <a:t>Mantenedor </a:t>
            </a:r>
            <a:r>
              <a:rPr lang="es-ES" sz="1200" dirty="0"/>
              <a:t>de línea automatizada. </a:t>
            </a:r>
            <a:endParaRPr lang="es-ES" sz="1200" dirty="0">
              <a:solidFill>
                <a:srgbClr val="222E5E"/>
              </a:solidFill>
              <a:ea typeface="Roboto"/>
              <a:cs typeface="Roboto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3393870" y="1623857"/>
            <a:ext cx="5450585" cy="553998"/>
          </a:xfrm>
          <a:prstGeom prst="rect">
            <a:avLst/>
          </a:prstGeom>
          <a:solidFill>
            <a:srgbClr val="222E5E"/>
          </a:solidFill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Formación Troncal: </a:t>
            </a:r>
            <a:r>
              <a:rPr lang="es-ES" sz="1200" dirty="0" smtClean="0">
                <a:solidFill>
                  <a:schemeClr val="bg1"/>
                </a:solidFill>
              </a:rPr>
              <a:t>MANTENIMIENTO </a:t>
            </a:r>
            <a:r>
              <a:rPr lang="es-ES" sz="1200" dirty="0">
                <a:solidFill>
                  <a:schemeClr val="bg1"/>
                </a:solidFill>
              </a:rPr>
              <a:t>Y MONTAJE MECÁNICO DE EQUIPO INDUSTRIAL</a:t>
            </a:r>
            <a:endParaRPr lang="es-ES" sz="600" i="1" dirty="0">
              <a:solidFill>
                <a:schemeClr val="bg1"/>
              </a:solidFill>
            </a:endParaRPr>
          </a:p>
          <a:p>
            <a:endParaRPr lang="es-ES" sz="600" i="1" dirty="0" smtClean="0">
              <a:solidFill>
                <a:schemeClr val="bg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569487" y="490233"/>
            <a:ext cx="3359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buClr>
                <a:schemeClr val="dk2"/>
              </a:buClr>
              <a:buSzPts val="1300"/>
            </a:pPr>
            <a:r>
              <a:rPr lang="es-ES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"/>
                <a:cs typeface="Roboto"/>
              </a:rPr>
              <a:t>Itinerario electromecánicos</a:t>
            </a:r>
            <a:endParaRPr lang="es-ES" sz="1800" dirty="0">
              <a:solidFill>
                <a:schemeClr val="bg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088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/>
          <p:cNvPicPr>
            <a:picLocks noChangeAspect="1"/>
          </p:cNvPicPr>
          <p:nvPr/>
        </p:nvPicPr>
        <p:blipFill rotWithShape="1">
          <a:blip r:embed="rId3"/>
          <a:srcRect r="19616"/>
          <a:stretch/>
        </p:blipFill>
        <p:spPr>
          <a:xfrm>
            <a:off x="0" y="1287486"/>
            <a:ext cx="3105665" cy="3853563"/>
          </a:xfrm>
          <a:prstGeom prst="rect">
            <a:avLst/>
          </a:prstGeom>
        </p:spPr>
      </p:pic>
      <p:grpSp>
        <p:nvGrpSpPr>
          <p:cNvPr id="80" name="Grupo 79"/>
          <p:cNvGrpSpPr/>
          <p:nvPr/>
        </p:nvGrpSpPr>
        <p:grpSpPr>
          <a:xfrm>
            <a:off x="1121707" y="1261181"/>
            <a:ext cx="1993750" cy="3905405"/>
            <a:chOff x="1105231" y="1280160"/>
            <a:chExt cx="1993750" cy="3878768"/>
          </a:xfrm>
        </p:grpSpPr>
        <p:sp>
          <p:nvSpPr>
            <p:cNvPr id="81" name="Rectángulo 80"/>
            <p:cNvSpPr/>
            <p:nvPr/>
          </p:nvSpPr>
          <p:spPr>
            <a:xfrm>
              <a:off x="1316858" y="1425781"/>
              <a:ext cx="1782123" cy="18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1105231" y="1280160"/>
              <a:ext cx="212823" cy="3878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-8993" y="-1"/>
            <a:ext cx="9152993" cy="1272059"/>
            <a:chOff x="-8993" y="-1"/>
            <a:chExt cx="9152993" cy="1272059"/>
          </a:xfrm>
        </p:grpSpPr>
        <p:sp>
          <p:nvSpPr>
            <p:cNvPr id="114" name="Rectángulo 113"/>
            <p:cNvSpPr/>
            <p:nvPr/>
          </p:nvSpPr>
          <p:spPr>
            <a:xfrm>
              <a:off x="0" y="0"/>
              <a:ext cx="9144000" cy="1272058"/>
            </a:xfrm>
            <a:prstGeom prst="rect">
              <a:avLst/>
            </a:prstGeom>
            <a:solidFill>
              <a:srgbClr val="0A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15" name="Grupo 114"/>
            <p:cNvGrpSpPr/>
            <p:nvPr/>
          </p:nvGrpSpPr>
          <p:grpSpPr>
            <a:xfrm>
              <a:off x="2611066" y="7304"/>
              <a:ext cx="5916842" cy="1264753"/>
              <a:chOff x="2611066" y="7304"/>
              <a:chExt cx="5916842" cy="1264753"/>
            </a:xfrm>
          </p:grpSpPr>
          <p:sp>
            <p:nvSpPr>
              <p:cNvPr id="119" name="Rectángulo 118"/>
              <p:cNvSpPr/>
              <p:nvPr/>
            </p:nvSpPr>
            <p:spPr>
              <a:xfrm>
                <a:off x="2619632" y="7304"/>
                <a:ext cx="477795" cy="1264752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0" name="Rectángulo 119"/>
              <p:cNvSpPr/>
              <p:nvPr/>
            </p:nvSpPr>
            <p:spPr>
              <a:xfrm>
                <a:off x="4655083" y="407316"/>
                <a:ext cx="877330" cy="864741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1" name="Rectángulo 120"/>
              <p:cNvSpPr/>
              <p:nvPr/>
            </p:nvSpPr>
            <p:spPr>
              <a:xfrm>
                <a:off x="4655083" y="282823"/>
                <a:ext cx="877330" cy="45094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" name="Rectángulo 121"/>
              <p:cNvSpPr/>
              <p:nvPr/>
            </p:nvSpPr>
            <p:spPr>
              <a:xfrm>
                <a:off x="2611066" y="366724"/>
                <a:ext cx="5916842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600"/>
                  </a:spcAft>
                  <a:buClr>
                    <a:schemeClr val="dk2"/>
                  </a:buClr>
                  <a:buSzPts val="1300"/>
                </a:pPr>
                <a:r>
                  <a:rPr lang="es-ES" sz="28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"/>
                    <a:cs typeface="Roboto"/>
                  </a:rPr>
                  <a:t>Formación Dual</a:t>
                </a:r>
                <a:endParaRPr lang="es-ES" sz="2850" dirty="0">
                  <a:solidFill>
                    <a:schemeClr val="bg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6" name="Rectángulo 115"/>
            <p:cNvSpPr/>
            <p:nvPr/>
          </p:nvSpPr>
          <p:spPr>
            <a:xfrm>
              <a:off x="0" y="-1"/>
              <a:ext cx="2619632" cy="127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8" name="Conector recto 117"/>
            <p:cNvCxnSpPr/>
            <p:nvPr/>
          </p:nvCxnSpPr>
          <p:spPr>
            <a:xfrm>
              <a:off x="-8993" y="1261181"/>
              <a:ext cx="9152993" cy="10875"/>
            </a:xfrm>
            <a:prstGeom prst="line">
              <a:avLst/>
            </a:prstGeom>
            <a:ln w="28575">
              <a:solidFill>
                <a:srgbClr val="0317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ángulo 47"/>
          <p:cNvSpPr/>
          <p:nvPr/>
        </p:nvSpPr>
        <p:spPr>
          <a:xfrm>
            <a:off x="3393870" y="1623790"/>
            <a:ext cx="5461096" cy="276999"/>
          </a:xfrm>
          <a:prstGeom prst="rect">
            <a:avLst/>
          </a:prstGeom>
          <a:solidFill>
            <a:srgbClr val="3C9BC9"/>
          </a:solidFill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Formación Complementaria. Especialidades formativas catálogo SEPE</a:t>
            </a:r>
            <a:endParaRPr lang="es-ES" sz="600" i="1" dirty="0" smtClean="0">
              <a:solidFill>
                <a:schemeClr val="bg1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3661326" y="2070187"/>
            <a:ext cx="28017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buClr>
                <a:schemeClr val="dk2"/>
              </a:buClr>
              <a:buSzPts val="1300"/>
            </a:pPr>
            <a:r>
              <a:rPr lang="es-ES" sz="1200" b="1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Duración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: 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100 horas</a:t>
            </a:r>
          </a:p>
        </p:txBody>
      </p:sp>
      <p:grpSp>
        <p:nvGrpSpPr>
          <p:cNvPr id="57" name="Grupo 56"/>
          <p:cNvGrpSpPr/>
          <p:nvPr/>
        </p:nvGrpSpPr>
        <p:grpSpPr>
          <a:xfrm>
            <a:off x="3459539" y="2160346"/>
            <a:ext cx="97200" cy="97542"/>
            <a:chOff x="3311204" y="2068876"/>
            <a:chExt cx="268672" cy="243484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59" name="Rectángulo 58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60" name="Rectángulo 59"/>
          <p:cNvSpPr/>
          <p:nvPr/>
        </p:nvSpPr>
        <p:spPr>
          <a:xfrm>
            <a:off x="5367663" y="2093691"/>
            <a:ext cx="26040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222E5E"/>
                </a:solidFill>
                <a:ea typeface="Roboto"/>
                <a:cs typeface="Roboto"/>
              </a:rPr>
              <a:t>PRL Nivel básico (30 horas)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5384714" y="2347188"/>
            <a:ext cx="3090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222E5E"/>
                </a:solidFill>
                <a:ea typeface="Roboto"/>
                <a:cs typeface="Roboto"/>
              </a:rPr>
              <a:t>Fundamentos de robótica (50 horas)</a:t>
            </a:r>
          </a:p>
        </p:txBody>
      </p:sp>
      <p:pic>
        <p:nvPicPr>
          <p:cNvPr id="1026" name="Picture 2" descr="Sede Electrónica del SPEE. Búsqueda por tipo de Cent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69" y="3458281"/>
            <a:ext cx="2981999" cy="6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emeb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61503"/>
            <a:ext cx="1585720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5384714" y="2610323"/>
            <a:ext cx="3090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222E5E"/>
                </a:solidFill>
                <a:ea typeface="Roboto"/>
                <a:cs typeface="Roboto"/>
              </a:rPr>
              <a:t>Carretillas elevadoras (20 horas)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5569487" y="490233"/>
            <a:ext cx="3359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buClr>
                <a:schemeClr val="dk2"/>
              </a:buClr>
              <a:buSzPts val="1300"/>
            </a:pPr>
            <a:r>
              <a:rPr lang="es-ES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"/>
                <a:cs typeface="Roboto"/>
              </a:rPr>
              <a:t>Itinerario electromecánicos</a:t>
            </a:r>
            <a:endParaRPr lang="es-ES" sz="1800" dirty="0">
              <a:solidFill>
                <a:schemeClr val="bg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189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/>
          <p:cNvPicPr>
            <a:picLocks noChangeAspect="1"/>
          </p:cNvPicPr>
          <p:nvPr/>
        </p:nvPicPr>
        <p:blipFill rotWithShape="1">
          <a:blip r:embed="rId3"/>
          <a:srcRect r="19616"/>
          <a:stretch/>
        </p:blipFill>
        <p:spPr>
          <a:xfrm>
            <a:off x="0" y="1287486"/>
            <a:ext cx="3105665" cy="3853563"/>
          </a:xfrm>
          <a:prstGeom prst="rect">
            <a:avLst/>
          </a:prstGeom>
        </p:spPr>
      </p:pic>
      <p:grpSp>
        <p:nvGrpSpPr>
          <p:cNvPr id="80" name="Grupo 79"/>
          <p:cNvGrpSpPr/>
          <p:nvPr/>
        </p:nvGrpSpPr>
        <p:grpSpPr>
          <a:xfrm>
            <a:off x="1121707" y="1250731"/>
            <a:ext cx="1993750" cy="3915855"/>
            <a:chOff x="1105231" y="1280160"/>
            <a:chExt cx="1993750" cy="3878768"/>
          </a:xfrm>
        </p:grpSpPr>
        <p:sp>
          <p:nvSpPr>
            <p:cNvPr id="81" name="Rectángulo 80"/>
            <p:cNvSpPr/>
            <p:nvPr/>
          </p:nvSpPr>
          <p:spPr>
            <a:xfrm>
              <a:off x="1316858" y="1425781"/>
              <a:ext cx="1782123" cy="18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1105231" y="1280160"/>
              <a:ext cx="212823" cy="3878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8" name="Rectángulo 57"/>
          <p:cNvSpPr/>
          <p:nvPr/>
        </p:nvSpPr>
        <p:spPr>
          <a:xfrm>
            <a:off x="3385692" y="1456164"/>
            <a:ext cx="5667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buClr>
                <a:schemeClr val="dk2"/>
              </a:buClr>
              <a:buSzPts val="1300"/>
            </a:pPr>
            <a:r>
              <a:rPr lang="es-ES" sz="1200" b="1" dirty="0" smtClean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Jornada de 1.740 horas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: 1.130 trabajo (64,9%) y 609 formación (35,1%)</a:t>
            </a:r>
            <a:endParaRPr lang="es-ES" sz="1200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  <a:p>
            <a:pPr lvl="1" fontAlgn="base">
              <a:buClr>
                <a:schemeClr val="dk2"/>
              </a:buClr>
              <a:buSzPts val="1300"/>
            </a:pPr>
            <a:endParaRPr lang="es-ES" sz="1200" dirty="0" smtClean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-8993" y="-1"/>
            <a:ext cx="9152993" cy="1272059"/>
            <a:chOff x="-8993" y="-1"/>
            <a:chExt cx="9152993" cy="1272059"/>
          </a:xfrm>
        </p:grpSpPr>
        <p:grpSp>
          <p:nvGrpSpPr>
            <p:cNvPr id="43" name="Grupo 42"/>
            <p:cNvGrpSpPr/>
            <p:nvPr/>
          </p:nvGrpSpPr>
          <p:grpSpPr>
            <a:xfrm>
              <a:off x="-8993" y="-1"/>
              <a:ext cx="9152993" cy="1272059"/>
              <a:chOff x="-8993" y="-1"/>
              <a:chExt cx="9152993" cy="1272059"/>
            </a:xfrm>
          </p:grpSpPr>
          <p:sp>
            <p:nvSpPr>
              <p:cNvPr id="46" name="Rectángulo 45"/>
              <p:cNvSpPr/>
              <p:nvPr/>
            </p:nvSpPr>
            <p:spPr>
              <a:xfrm>
                <a:off x="0" y="0"/>
                <a:ext cx="9144000" cy="1272058"/>
              </a:xfrm>
              <a:prstGeom prst="rect">
                <a:avLst/>
              </a:prstGeom>
              <a:solidFill>
                <a:srgbClr val="0A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47" name="Grupo 46"/>
              <p:cNvGrpSpPr/>
              <p:nvPr/>
            </p:nvGrpSpPr>
            <p:grpSpPr>
              <a:xfrm>
                <a:off x="2611066" y="7304"/>
                <a:ext cx="5916842" cy="1264753"/>
                <a:chOff x="2611066" y="7304"/>
                <a:chExt cx="5916842" cy="1264753"/>
              </a:xfrm>
            </p:grpSpPr>
            <p:sp>
              <p:nvSpPr>
                <p:cNvPr id="51" name="Rectángulo 50"/>
                <p:cNvSpPr/>
                <p:nvPr/>
              </p:nvSpPr>
              <p:spPr>
                <a:xfrm>
                  <a:off x="2619632" y="7304"/>
                  <a:ext cx="477795" cy="1264752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Rectángulo 51"/>
                <p:cNvSpPr/>
                <p:nvPr/>
              </p:nvSpPr>
              <p:spPr>
                <a:xfrm>
                  <a:off x="4655083" y="407316"/>
                  <a:ext cx="877330" cy="864741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3" name="Rectángulo 52"/>
                <p:cNvSpPr/>
                <p:nvPr/>
              </p:nvSpPr>
              <p:spPr>
                <a:xfrm>
                  <a:off x="4655083" y="282823"/>
                  <a:ext cx="877330" cy="45094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Rectángulo 53"/>
                <p:cNvSpPr/>
                <p:nvPr/>
              </p:nvSpPr>
              <p:spPr>
                <a:xfrm>
                  <a:off x="2611066" y="366724"/>
                  <a:ext cx="5916842" cy="5386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600"/>
                    </a:spcAft>
                    <a:buClr>
                      <a:schemeClr val="dk2"/>
                    </a:buClr>
                    <a:buSzPts val="1300"/>
                  </a:pPr>
                  <a:r>
                    <a:rPr lang="es-ES" sz="285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Roboto"/>
                      <a:cs typeface="Roboto"/>
                    </a:rPr>
                    <a:t>Formación Dual</a:t>
                  </a:r>
                  <a:endParaRPr lang="es-ES" sz="28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48" name="Rectángulo 47"/>
              <p:cNvSpPr/>
              <p:nvPr/>
            </p:nvSpPr>
            <p:spPr>
              <a:xfrm>
                <a:off x="0" y="-1"/>
                <a:ext cx="2619632" cy="12720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0" name="Conector recto 49"/>
              <p:cNvCxnSpPr/>
              <p:nvPr/>
            </p:nvCxnSpPr>
            <p:spPr>
              <a:xfrm>
                <a:off x="-8993" y="1261181"/>
                <a:ext cx="9152993" cy="10875"/>
              </a:xfrm>
              <a:prstGeom prst="line">
                <a:avLst/>
              </a:prstGeom>
              <a:ln w="28575">
                <a:solidFill>
                  <a:srgbClr val="0317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ángulo 44"/>
            <p:cNvSpPr/>
            <p:nvPr/>
          </p:nvSpPr>
          <p:spPr>
            <a:xfrm>
              <a:off x="5569487" y="490233"/>
              <a:ext cx="33590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600"/>
                </a:spcAft>
                <a:buClr>
                  <a:schemeClr val="dk2"/>
                </a:buClr>
                <a:buSzPts val="1300"/>
              </a:pPr>
              <a:r>
                <a:rPr lang="es-ES" sz="18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Roboto"/>
                  <a:cs typeface="Roboto"/>
                </a:rPr>
                <a:t>Itinerario electromecánicos</a:t>
              </a:r>
              <a:endParaRPr lang="es-ES" sz="1800" dirty="0">
                <a:solidFill>
                  <a:schemeClr val="bg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2" name="Picture 2" descr="Femeb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61503"/>
            <a:ext cx="1585720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65292"/>
              </p:ext>
            </p:extLst>
          </p:nvPr>
        </p:nvGraphicFramePr>
        <p:xfrm>
          <a:off x="3246634" y="1751343"/>
          <a:ext cx="5806750" cy="3315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1815"/>
                <a:gridCol w="2794571"/>
                <a:gridCol w="654245"/>
                <a:gridCol w="416119"/>
              </a:tblGrid>
              <a:tr h="4081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MODULOS FORMATIVOS</a:t>
                      </a:r>
                      <a:endParaRPr lang="es-ES" sz="900" b="1" i="0" u="none" strike="noStrike"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UNIDADES FORMATIVAS</a:t>
                      </a:r>
                      <a:endParaRPr lang="es-ES" sz="900" b="1" i="0" u="none" strike="noStrike"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HORAS</a:t>
                      </a:r>
                      <a:endParaRPr lang="es-ES" sz="900" b="1" i="0" u="none" strike="noStrike"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HORAS / AÑO</a:t>
                      </a:r>
                      <a:endParaRPr lang="es-ES" sz="900" b="1" i="0" u="none" strike="noStrike"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</a:tr>
              <a:tr h="2613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Formación en prevención de riesgos  laborales básico</a:t>
                      </a:r>
                      <a:endParaRPr lang="es-ES" sz="8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Sin unidades formativas</a:t>
                      </a:r>
                      <a:endParaRPr lang="es-ES" sz="8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30</a:t>
                      </a:r>
                      <a:endParaRPr lang="es-ES" sz="11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610</a:t>
                      </a:r>
                      <a:endParaRPr lang="es-ES" sz="14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</a:tr>
              <a:tr h="1977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Carretillas elevadoras</a:t>
                      </a:r>
                      <a:endParaRPr lang="es-ES" sz="900" b="0" i="0" u="none" strike="noStrike">
                        <a:solidFill>
                          <a:srgbClr val="3186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Sin unidades formativas</a:t>
                      </a:r>
                      <a:endParaRPr lang="es-ES" sz="8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20</a:t>
                      </a:r>
                      <a:endParaRPr lang="es-ES" sz="11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77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Fundamentos de Robótica</a:t>
                      </a:r>
                      <a:endParaRPr lang="es-ES" sz="900" b="0" i="0" u="none" strike="noStrike">
                        <a:solidFill>
                          <a:srgbClr val="3186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Sin unidades formativas</a:t>
                      </a:r>
                      <a:endParaRPr lang="es-ES" sz="8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50</a:t>
                      </a:r>
                      <a:endParaRPr lang="es-ES" sz="11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MF0116_2: Montaje y mantenimiento mecánico</a:t>
                      </a:r>
                      <a:endParaRPr lang="es-ES" sz="800" b="1" i="0" u="none" strike="noStrike" dirty="0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UF0620: Elementos y mecanismos de máquinas industriales. </a:t>
                      </a:r>
                      <a:endParaRPr lang="es-ES" sz="800" b="0" i="0" u="none" strike="noStrike" dirty="0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60</a:t>
                      </a:r>
                      <a:endParaRPr lang="es-ES" sz="11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42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UF0621: Montaje de elementos de máquinas industriales. </a:t>
                      </a:r>
                      <a:endParaRPr lang="es-ES" sz="800" b="1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90</a:t>
                      </a:r>
                      <a:endParaRPr lang="es-ES" sz="11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42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UF0622: Diagnóstico de averías en elementos de máquinas industriales. </a:t>
                      </a:r>
                      <a:endParaRPr lang="es-ES" sz="800" b="1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60</a:t>
                      </a:r>
                      <a:endParaRPr lang="es-ES" sz="11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42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UF0623: Reparación de elementos de máquinas industriales.</a:t>
                      </a:r>
                      <a:endParaRPr lang="es-ES" sz="800" b="1" i="0" u="none" strike="noStrike" dirty="0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60</a:t>
                      </a:r>
                      <a:endParaRPr lang="es-ES" sz="11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MF0117_2: Mantenimiento mecánico de líneas automatizadas</a:t>
                      </a:r>
                      <a:endParaRPr lang="es-ES" sz="800" b="1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UF0624: Sistemas mecánicos, neumáticos e hidráulicos de líneas automatizadas. </a:t>
                      </a:r>
                      <a:endParaRPr lang="es-ES" sz="800" b="1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70</a:t>
                      </a:r>
                      <a:endParaRPr lang="es-ES" sz="11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42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UF0625: Operaciones de mantenimiento de sistemas en líneas automatizadas</a:t>
                      </a:r>
                      <a:endParaRPr lang="es-ES" sz="800" b="0" i="0" u="none" strike="noStrike" dirty="0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70</a:t>
                      </a:r>
                      <a:endParaRPr lang="es-ES" sz="11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42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UF0626: Programación y control del funcionamiento de líneas automatizadas. </a:t>
                      </a:r>
                      <a:endParaRPr lang="es-ES" sz="8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70</a:t>
                      </a:r>
                      <a:endParaRPr lang="es-ES" sz="11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91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UF0627: Prevención de riesgos laborales y medioambientales en el mantenimiento de líneas</a:t>
                      </a:r>
                      <a:br>
                        <a:rPr lang="es-ES" sz="800" u="none" strike="noStrike">
                          <a:effectLst/>
                        </a:rPr>
                      </a:br>
                      <a:r>
                        <a:rPr lang="es-ES" sz="800" u="none" strike="noStrike">
                          <a:effectLst/>
                        </a:rPr>
                        <a:t>automatizadas. </a:t>
                      </a:r>
                      <a:endParaRPr lang="es-ES" sz="800" b="0" i="0" u="none" strike="noStrike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30</a:t>
                      </a:r>
                      <a:endParaRPr lang="es-ES" sz="1100" b="0" i="0" u="none" strike="noStrike" dirty="0">
                        <a:solidFill>
                          <a:srgbClr val="31869B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6" marR="7626" marT="7626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2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3351225" y="1971509"/>
            <a:ext cx="266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buClr>
                <a:schemeClr val="dk2"/>
              </a:buClr>
              <a:buSzPts val="1300"/>
            </a:pP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Mayores de 16 años y </a:t>
            </a:r>
            <a:r>
              <a:rPr lang="es-ES" sz="12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menores de 30 años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(certificados de Nivel 1 y 2).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93871" y="1623857"/>
            <a:ext cx="2627082" cy="276999"/>
          </a:xfrm>
          <a:prstGeom prst="rect">
            <a:avLst/>
          </a:prstGeom>
          <a:solidFill>
            <a:srgbClr val="222E5E"/>
          </a:solidFill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Edad</a:t>
            </a:r>
            <a:endParaRPr lang="es-ES" sz="600" i="1" dirty="0" smtClean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393871" y="2898039"/>
            <a:ext cx="2669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buClr>
                <a:schemeClr val="dk2"/>
              </a:buClr>
              <a:buSzPts val="1300"/>
            </a:pP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Trabajadores </a:t>
            </a:r>
            <a:r>
              <a:rPr lang="es-ES" sz="12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desempleados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, inscritos como demandantes de 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empleo.</a:t>
            </a:r>
            <a:endParaRPr lang="es-ES" sz="1200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436517" y="2550387"/>
            <a:ext cx="2627082" cy="276999"/>
          </a:xfrm>
          <a:prstGeom prst="rect">
            <a:avLst/>
          </a:prstGeom>
          <a:solidFill>
            <a:srgbClr val="222E5E"/>
          </a:solidFill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Situación </a:t>
            </a:r>
            <a:r>
              <a:rPr lang="es-ES" sz="1200" b="1" dirty="0" smtClean="0">
                <a:solidFill>
                  <a:schemeClr val="bg1"/>
                </a:solidFill>
              </a:rPr>
              <a:t>laboral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420615" y="4012823"/>
            <a:ext cx="266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buClr>
                <a:schemeClr val="dk2"/>
              </a:buClr>
              <a:buSzPts val="1300"/>
            </a:pP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Sin cualificación 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relacionada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con el contrato a realizar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.</a:t>
            </a:r>
            <a:endParaRPr lang="es-ES" sz="1200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463261" y="3665171"/>
            <a:ext cx="2627082" cy="276999"/>
          </a:xfrm>
          <a:prstGeom prst="rect">
            <a:avLst/>
          </a:prstGeom>
          <a:solidFill>
            <a:srgbClr val="222E5E"/>
          </a:solidFill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Cualificación previa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271168" y="1971509"/>
            <a:ext cx="2669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Nivel 1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: sin titulación.</a:t>
            </a:r>
            <a:endParaRPr lang="es-ES" sz="1200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  <a:p>
            <a:pPr marL="171450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Nivel 2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: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Titulados en ESO. Superada 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Prueba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de acceso a 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CFGM,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o titulaciones equivalentes (NO válido Garantía Social)</a:t>
            </a:r>
          </a:p>
          <a:p>
            <a:pPr marL="171450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Nivel </a:t>
            </a:r>
            <a:r>
              <a:rPr lang="es-ES" sz="1200" b="1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3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: Titulados en Bachillerato LOE o LOGSE. COU. F.P. II o 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CFGS de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cualquier especialidad.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Superada Prueba de acceso a CFGM, o titulaciones equivalentes </a:t>
            </a:r>
            <a:endParaRPr lang="es-ES" sz="1200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313814" y="1623857"/>
            <a:ext cx="2627082" cy="276999"/>
          </a:xfrm>
          <a:prstGeom prst="rect">
            <a:avLst/>
          </a:prstGeom>
          <a:solidFill>
            <a:srgbClr val="222E5E"/>
          </a:solidFill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Nivel de los certificados</a:t>
            </a:r>
            <a:endParaRPr lang="es-ES" sz="600" i="1" dirty="0" smtClean="0">
              <a:solidFill>
                <a:schemeClr val="bg1"/>
              </a:solidFill>
            </a:endParaRPr>
          </a:p>
        </p:txBody>
      </p:sp>
      <p:pic>
        <p:nvPicPr>
          <p:cNvPr id="22" name="Picture 2" descr="http://asir-turaniana.es/Imagenes/du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873" y="3910501"/>
            <a:ext cx="1348017" cy="979744"/>
          </a:xfrm>
          <a:prstGeom prst="rect">
            <a:avLst/>
          </a:prstGeom>
          <a:noFill/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4"/>
          <a:srcRect l="-470" r="17556"/>
          <a:stretch/>
        </p:blipFill>
        <p:spPr>
          <a:xfrm>
            <a:off x="-7792" y="1261181"/>
            <a:ext cx="3115679" cy="3882319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115989" y="1280160"/>
            <a:ext cx="1993750" cy="3878768"/>
            <a:chOff x="1105231" y="1280160"/>
            <a:chExt cx="1993750" cy="3878768"/>
          </a:xfrm>
        </p:grpSpPr>
        <p:sp>
          <p:nvSpPr>
            <p:cNvPr id="7" name="Rectángulo 6"/>
            <p:cNvSpPr/>
            <p:nvPr/>
          </p:nvSpPr>
          <p:spPr>
            <a:xfrm>
              <a:off x="1316858" y="1425781"/>
              <a:ext cx="1782123" cy="18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105231" y="1280160"/>
              <a:ext cx="212823" cy="3878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-8993" y="-1"/>
            <a:ext cx="9152993" cy="1272059"/>
            <a:chOff x="-8993" y="-1"/>
            <a:chExt cx="9152993" cy="1272059"/>
          </a:xfrm>
        </p:grpSpPr>
        <p:grpSp>
          <p:nvGrpSpPr>
            <p:cNvPr id="40" name="Grupo 39"/>
            <p:cNvGrpSpPr/>
            <p:nvPr/>
          </p:nvGrpSpPr>
          <p:grpSpPr>
            <a:xfrm>
              <a:off x="-8993" y="-1"/>
              <a:ext cx="9152993" cy="1272059"/>
              <a:chOff x="-8993" y="-1"/>
              <a:chExt cx="9152993" cy="1272059"/>
            </a:xfrm>
          </p:grpSpPr>
          <p:sp>
            <p:nvSpPr>
              <p:cNvPr id="42" name="Rectángulo 41"/>
              <p:cNvSpPr/>
              <p:nvPr/>
            </p:nvSpPr>
            <p:spPr>
              <a:xfrm>
                <a:off x="0" y="0"/>
                <a:ext cx="9144000" cy="1272058"/>
              </a:xfrm>
              <a:prstGeom prst="rect">
                <a:avLst/>
              </a:prstGeom>
              <a:solidFill>
                <a:srgbClr val="0A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43" name="Grupo 42"/>
              <p:cNvGrpSpPr/>
              <p:nvPr/>
            </p:nvGrpSpPr>
            <p:grpSpPr>
              <a:xfrm>
                <a:off x="2611066" y="7304"/>
                <a:ext cx="5916842" cy="1264753"/>
                <a:chOff x="2611066" y="7304"/>
                <a:chExt cx="5916842" cy="1264753"/>
              </a:xfrm>
            </p:grpSpPr>
            <p:sp>
              <p:nvSpPr>
                <p:cNvPr id="48" name="Rectángulo 47"/>
                <p:cNvSpPr/>
                <p:nvPr/>
              </p:nvSpPr>
              <p:spPr>
                <a:xfrm>
                  <a:off x="2619632" y="7304"/>
                  <a:ext cx="477795" cy="1264752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" name="Rectángulo 48"/>
                <p:cNvSpPr/>
                <p:nvPr/>
              </p:nvSpPr>
              <p:spPr>
                <a:xfrm>
                  <a:off x="4655083" y="407316"/>
                  <a:ext cx="877330" cy="864741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" name="Rectángulo 49"/>
                <p:cNvSpPr/>
                <p:nvPr/>
              </p:nvSpPr>
              <p:spPr>
                <a:xfrm>
                  <a:off x="4655083" y="282823"/>
                  <a:ext cx="877330" cy="45094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1" name="Rectángulo 50"/>
                <p:cNvSpPr/>
                <p:nvPr/>
              </p:nvSpPr>
              <p:spPr>
                <a:xfrm>
                  <a:off x="2611066" y="366724"/>
                  <a:ext cx="5916842" cy="5386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600"/>
                    </a:spcAft>
                    <a:buClr>
                      <a:schemeClr val="dk2"/>
                    </a:buClr>
                    <a:buSzPts val="1300"/>
                  </a:pPr>
                  <a:r>
                    <a:rPr lang="es-ES" sz="285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Roboto"/>
                      <a:cs typeface="Roboto"/>
                    </a:rPr>
                    <a:t>Formación Dual</a:t>
                  </a:r>
                  <a:endParaRPr lang="es-ES" sz="28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44" name="Rectángulo 43"/>
              <p:cNvSpPr/>
              <p:nvPr/>
            </p:nvSpPr>
            <p:spPr>
              <a:xfrm>
                <a:off x="0" y="-1"/>
                <a:ext cx="2619632" cy="12720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6" name="Conector recto 45"/>
              <p:cNvCxnSpPr/>
              <p:nvPr/>
            </p:nvCxnSpPr>
            <p:spPr>
              <a:xfrm>
                <a:off x="-8993" y="1261181"/>
                <a:ext cx="9152993" cy="10875"/>
              </a:xfrm>
              <a:prstGeom prst="line">
                <a:avLst/>
              </a:prstGeom>
              <a:ln w="28575">
                <a:solidFill>
                  <a:srgbClr val="0317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ángulo 40"/>
            <p:cNvSpPr/>
            <p:nvPr/>
          </p:nvSpPr>
          <p:spPr>
            <a:xfrm>
              <a:off x="5569487" y="490233"/>
              <a:ext cx="33222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600"/>
                </a:spcAft>
                <a:buClr>
                  <a:schemeClr val="dk2"/>
                </a:buClr>
                <a:buSzPts val="1300"/>
              </a:pPr>
              <a:r>
                <a:rPr lang="es-ES" sz="18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Roboto"/>
                  <a:cs typeface="Roboto"/>
                </a:rPr>
                <a:t>Requisitos de los aprendices</a:t>
              </a:r>
              <a:endParaRPr lang="es-ES" sz="1800" dirty="0">
                <a:solidFill>
                  <a:schemeClr val="bg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7" name="Picture 2" descr="Femeb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61503"/>
            <a:ext cx="1585720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3264256" y="1481057"/>
            <a:ext cx="2724719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300"/>
            </a:pPr>
            <a:r>
              <a:rPr lang="es-ES" sz="1600" b="1" dirty="0" smtClean="0">
                <a:solidFill>
                  <a:srgbClr val="13B1C5"/>
                </a:solidFill>
                <a:latin typeface="+mn-lt"/>
                <a:ea typeface="Roboto"/>
                <a:cs typeface="Roboto"/>
              </a:rPr>
              <a:t>Trabajo</a:t>
            </a:r>
            <a:endParaRPr lang="es-ES" sz="1100" dirty="0" smtClean="0">
              <a:solidFill>
                <a:srgbClr val="13B1C5"/>
              </a:solidFill>
              <a:latin typeface="+mn-lt"/>
              <a:ea typeface="Roboto"/>
              <a:cs typeface="Robot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38399" y="2325675"/>
            <a:ext cx="2666984" cy="430887"/>
          </a:xfrm>
          <a:prstGeom prst="rect">
            <a:avLst/>
          </a:prstGeom>
          <a:solidFill>
            <a:srgbClr val="3C9BC9"/>
          </a:solidFill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</a:rPr>
              <a:t>Trabajo </a:t>
            </a:r>
            <a:r>
              <a:rPr lang="es-ES" sz="1100" b="1" dirty="0">
                <a:solidFill>
                  <a:srgbClr val="222E5E"/>
                </a:solidFill>
              </a:rPr>
              <a:t>relacionado</a:t>
            </a:r>
            <a:r>
              <a:rPr lang="es-ES" sz="1100" dirty="0">
                <a:solidFill>
                  <a:schemeClr val="bg1"/>
                </a:solidFill>
              </a:rPr>
              <a:t> </a:t>
            </a:r>
            <a:r>
              <a:rPr lang="es-ES" sz="1100" dirty="0" smtClean="0">
                <a:solidFill>
                  <a:schemeClr val="bg1"/>
                </a:solidFill>
              </a:rPr>
              <a:t>los contenidos de </a:t>
            </a:r>
            <a:r>
              <a:rPr lang="es-ES" sz="1100" b="1" dirty="0">
                <a:solidFill>
                  <a:srgbClr val="222E5E"/>
                </a:solidFill>
              </a:rPr>
              <a:t>aprendizaje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207243" y="2327769"/>
            <a:ext cx="2668030" cy="430887"/>
          </a:xfrm>
          <a:prstGeom prst="rect">
            <a:avLst/>
          </a:prstGeom>
          <a:solidFill>
            <a:srgbClr val="222E5E"/>
          </a:solidFill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13B1C5"/>
                </a:solidFill>
                <a:latin typeface="+mn-lt"/>
                <a:ea typeface="Roboto"/>
                <a:cs typeface="Roboto"/>
              </a:rPr>
              <a:t>Estudios</a:t>
            </a:r>
            <a:r>
              <a:rPr lang="es-ES" sz="1100" dirty="0" smtClean="0">
                <a:solidFill>
                  <a:schemeClr val="bg1"/>
                </a:solidFill>
              </a:rPr>
              <a:t> de certificados, relacionados con el </a:t>
            </a:r>
            <a:r>
              <a:rPr lang="es-ES" sz="1100" b="1" dirty="0" smtClean="0">
                <a:solidFill>
                  <a:srgbClr val="13B1C5"/>
                </a:solidFill>
                <a:latin typeface="+mn-lt"/>
                <a:ea typeface="Roboto"/>
                <a:cs typeface="Roboto"/>
              </a:rPr>
              <a:t>trabajo</a:t>
            </a:r>
            <a:endParaRPr lang="es-ES" sz="1100" b="1" dirty="0">
              <a:solidFill>
                <a:srgbClr val="13B1C5"/>
              </a:solidFill>
              <a:latin typeface="+mn-lt"/>
              <a:ea typeface="Roboto"/>
              <a:cs typeface="Roboto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122760" y="1471255"/>
            <a:ext cx="285451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300"/>
            </a:pPr>
            <a:r>
              <a:rPr lang="es-ES" sz="1600" b="1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Estudio</a:t>
            </a:r>
            <a:endParaRPr lang="es-ES" sz="1100" dirty="0" smtClean="0">
              <a:solidFill>
                <a:srgbClr val="13B1C5"/>
              </a:solidFill>
              <a:latin typeface="+mn-lt"/>
              <a:ea typeface="Roboto"/>
              <a:cs typeface="Roboto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338399" y="3290002"/>
            <a:ext cx="2666984" cy="430887"/>
          </a:xfrm>
          <a:prstGeom prst="rect">
            <a:avLst/>
          </a:prstGeom>
          <a:solidFill>
            <a:srgbClr val="3C9BC9"/>
          </a:solidFill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222E5E"/>
                </a:solidFill>
              </a:rPr>
              <a:t>No</a:t>
            </a:r>
            <a:r>
              <a:rPr lang="es-ES" sz="1100" dirty="0" smtClean="0">
                <a:solidFill>
                  <a:schemeClr val="bg1"/>
                </a:solidFill>
              </a:rPr>
              <a:t> horas </a:t>
            </a:r>
            <a:r>
              <a:rPr lang="es-ES" sz="1100" b="1" dirty="0">
                <a:solidFill>
                  <a:srgbClr val="222E5E"/>
                </a:solidFill>
              </a:rPr>
              <a:t>extraordinarias</a:t>
            </a:r>
            <a:r>
              <a:rPr lang="es-ES" sz="1100" dirty="0">
                <a:solidFill>
                  <a:schemeClr val="bg1"/>
                </a:solidFill>
              </a:rPr>
              <a:t>, </a:t>
            </a:r>
            <a:r>
              <a:rPr lang="es-ES" sz="1100" dirty="0" smtClean="0">
                <a:solidFill>
                  <a:schemeClr val="bg1"/>
                </a:solidFill>
              </a:rPr>
              <a:t>salvo por causas de fuerza mayor</a:t>
            </a:r>
            <a:endParaRPr lang="es-ES" sz="1100" b="1" dirty="0">
              <a:solidFill>
                <a:srgbClr val="222E5E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3341463" y="4268955"/>
            <a:ext cx="2666984" cy="430887"/>
          </a:xfrm>
          <a:prstGeom prst="rect">
            <a:avLst/>
          </a:prstGeom>
          <a:solidFill>
            <a:srgbClr val="3C9BC9"/>
          </a:solidFill>
        </p:spPr>
        <p:txBody>
          <a:bodyPr wrap="square">
            <a:spAutoFit/>
          </a:bodyPr>
          <a:lstStyle/>
          <a:p>
            <a:r>
              <a:rPr lang="es-ES" sz="1100" b="1" dirty="0" smtClean="0">
                <a:solidFill>
                  <a:srgbClr val="222E5E"/>
                </a:solidFill>
              </a:rPr>
              <a:t>Salario </a:t>
            </a:r>
            <a:r>
              <a:rPr lang="es-ES" sz="1100" dirty="0">
                <a:solidFill>
                  <a:schemeClr val="bg1"/>
                </a:solidFill>
              </a:rPr>
              <a:t>proporcional al </a:t>
            </a:r>
            <a:r>
              <a:rPr lang="es-ES" sz="1100" b="1" dirty="0">
                <a:solidFill>
                  <a:srgbClr val="222E5E"/>
                </a:solidFill>
              </a:rPr>
              <a:t>tiempo de </a:t>
            </a:r>
            <a:r>
              <a:rPr lang="es-ES" sz="1100" b="1" dirty="0" smtClean="0">
                <a:solidFill>
                  <a:srgbClr val="222E5E"/>
                </a:solidFill>
              </a:rPr>
              <a:t>trabajo </a:t>
            </a:r>
            <a:r>
              <a:rPr lang="es-ES" sz="1100" dirty="0" smtClean="0">
                <a:solidFill>
                  <a:schemeClr val="bg1"/>
                </a:solidFill>
              </a:rPr>
              <a:t>efectivo </a:t>
            </a:r>
            <a:r>
              <a:rPr lang="es-ES" sz="1000" i="1" dirty="0" smtClean="0">
                <a:solidFill>
                  <a:schemeClr val="bg1"/>
                </a:solidFill>
              </a:rPr>
              <a:t>(modificable x convenio)</a:t>
            </a:r>
            <a:endParaRPr lang="es-ES" sz="1000" i="1" dirty="0">
              <a:solidFill>
                <a:schemeClr val="bg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3338399" y="2808190"/>
            <a:ext cx="2666984" cy="430887"/>
          </a:xfrm>
          <a:prstGeom prst="rect">
            <a:avLst/>
          </a:prstGeom>
          <a:solidFill>
            <a:srgbClr val="3C9BC9"/>
          </a:solidFill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222E5E"/>
                </a:solidFill>
              </a:rPr>
              <a:t>Tiempo</a:t>
            </a:r>
            <a:r>
              <a:rPr lang="es-ES" sz="1100" dirty="0" smtClean="0">
                <a:solidFill>
                  <a:schemeClr val="bg1"/>
                </a:solidFill>
              </a:rPr>
              <a:t>. </a:t>
            </a:r>
            <a:r>
              <a:rPr lang="es-ES" sz="1100" dirty="0">
                <a:solidFill>
                  <a:schemeClr val="bg1"/>
                </a:solidFill>
              </a:rPr>
              <a:t>Primer año </a:t>
            </a:r>
            <a:r>
              <a:rPr lang="es-ES" sz="1100" dirty="0" smtClean="0">
                <a:solidFill>
                  <a:schemeClr val="bg1"/>
                </a:solidFill>
              </a:rPr>
              <a:t>≤65</a:t>
            </a:r>
            <a:r>
              <a:rPr lang="es-ES" sz="1100" dirty="0">
                <a:solidFill>
                  <a:schemeClr val="bg1"/>
                </a:solidFill>
              </a:rPr>
              <a:t>%. Segundo </a:t>
            </a:r>
            <a:r>
              <a:rPr lang="es-ES" sz="1100" dirty="0" smtClean="0">
                <a:solidFill>
                  <a:schemeClr val="bg1"/>
                </a:solidFill>
              </a:rPr>
              <a:t>año ≤85</a:t>
            </a:r>
            <a:r>
              <a:rPr lang="es-ES" sz="1100" dirty="0">
                <a:solidFill>
                  <a:schemeClr val="bg1"/>
                </a:solidFill>
              </a:rPr>
              <a:t>%. 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3341463" y="4762606"/>
            <a:ext cx="2666984" cy="261610"/>
          </a:xfrm>
          <a:prstGeom prst="rect">
            <a:avLst/>
          </a:prstGeom>
          <a:solidFill>
            <a:srgbClr val="3C9BC9"/>
          </a:solidFill>
        </p:spPr>
        <p:txBody>
          <a:bodyPr wrap="square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</a:rPr>
              <a:t>Protección </a:t>
            </a:r>
            <a:r>
              <a:rPr lang="es-ES" sz="1100" b="1" dirty="0">
                <a:solidFill>
                  <a:srgbClr val="222E5E"/>
                </a:solidFill>
              </a:rPr>
              <a:t>seguridad social 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3339728" y="1950864"/>
            <a:ext cx="5536874" cy="261610"/>
          </a:xfrm>
          <a:prstGeom prst="rect">
            <a:avLst/>
          </a:prstGeom>
          <a:solidFill>
            <a:schemeClr val="bg1"/>
          </a:solidFill>
          <a:ln>
            <a:solidFill>
              <a:srgbClr val="222E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rgbClr val="3C9BC9"/>
                </a:solidFill>
              </a:rPr>
              <a:t>Duración </a:t>
            </a:r>
            <a:r>
              <a:rPr lang="es-ES" sz="1100" b="1" dirty="0" smtClean="0">
                <a:solidFill>
                  <a:srgbClr val="222E5E"/>
                </a:solidFill>
              </a:rPr>
              <a:t>mínima</a:t>
            </a:r>
            <a:r>
              <a:rPr lang="es-ES" sz="1100" dirty="0" smtClean="0">
                <a:solidFill>
                  <a:srgbClr val="3C9BC9"/>
                </a:solidFill>
              </a:rPr>
              <a:t> </a:t>
            </a:r>
            <a:r>
              <a:rPr lang="es-ES" sz="1100" b="1" dirty="0" smtClean="0">
                <a:solidFill>
                  <a:srgbClr val="222E5E"/>
                </a:solidFill>
              </a:rPr>
              <a:t>3 meses </a:t>
            </a:r>
            <a:r>
              <a:rPr lang="es-ES" sz="1100" dirty="0" smtClean="0">
                <a:solidFill>
                  <a:srgbClr val="3C9BC9"/>
                </a:solidFill>
              </a:rPr>
              <a:t>y </a:t>
            </a:r>
            <a:r>
              <a:rPr lang="es-ES" sz="1100" b="1" dirty="0" smtClean="0">
                <a:solidFill>
                  <a:srgbClr val="222E5E"/>
                </a:solidFill>
              </a:rPr>
              <a:t>máxima 2 años</a:t>
            </a:r>
            <a:r>
              <a:rPr lang="es-ES" sz="1100" dirty="0" smtClean="0">
                <a:solidFill>
                  <a:srgbClr val="3C9BC9"/>
                </a:solidFill>
              </a:rPr>
              <a:t>, a jornada </a:t>
            </a:r>
            <a:r>
              <a:rPr lang="es-ES" sz="1100" b="1" dirty="0" smtClean="0">
                <a:solidFill>
                  <a:srgbClr val="222E5E"/>
                </a:solidFill>
              </a:rPr>
              <a:t>completa o parcial</a:t>
            </a:r>
            <a:endParaRPr lang="es-ES" sz="1100" b="1" dirty="0">
              <a:solidFill>
                <a:srgbClr val="222E5E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6207243" y="2810117"/>
            <a:ext cx="2668030" cy="430887"/>
          </a:xfrm>
          <a:prstGeom prst="rect">
            <a:avLst/>
          </a:prstGeom>
          <a:solidFill>
            <a:srgbClr val="222E5E"/>
          </a:solidFill>
        </p:spPr>
        <p:txBody>
          <a:bodyPr wrap="square">
            <a:spAutoFit/>
          </a:bodyPr>
          <a:lstStyle/>
          <a:p>
            <a:r>
              <a:rPr lang="es-ES" sz="1100" b="1" dirty="0" smtClean="0">
                <a:solidFill>
                  <a:srgbClr val="13B1C5"/>
                </a:solidFill>
                <a:latin typeface="+mn-lt"/>
                <a:ea typeface="Roboto"/>
                <a:cs typeface="Roboto"/>
              </a:rPr>
              <a:t>Tiempo. </a:t>
            </a:r>
            <a:r>
              <a:rPr lang="es-ES" sz="1100" dirty="0">
                <a:solidFill>
                  <a:schemeClr val="bg1"/>
                </a:solidFill>
              </a:rPr>
              <a:t>Primer año </a:t>
            </a:r>
            <a:r>
              <a:rPr lang="es-ES" sz="1100" dirty="0" smtClean="0">
                <a:solidFill>
                  <a:schemeClr val="bg1"/>
                </a:solidFill>
              </a:rPr>
              <a:t>≥35</a:t>
            </a:r>
            <a:r>
              <a:rPr lang="es-ES" sz="1100" dirty="0">
                <a:solidFill>
                  <a:schemeClr val="bg1"/>
                </a:solidFill>
              </a:rPr>
              <a:t>%. Segundo </a:t>
            </a:r>
            <a:r>
              <a:rPr lang="es-ES" sz="1100" dirty="0" smtClean="0">
                <a:solidFill>
                  <a:schemeClr val="bg1"/>
                </a:solidFill>
              </a:rPr>
              <a:t>año ≥15% </a:t>
            </a:r>
            <a:r>
              <a:rPr lang="es-ES" sz="1000" i="1" dirty="0">
                <a:solidFill>
                  <a:schemeClr val="bg1"/>
                </a:solidFill>
              </a:rPr>
              <a:t>(modificable x convenio).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6216004" y="3301303"/>
            <a:ext cx="2668030" cy="430887"/>
          </a:xfrm>
          <a:prstGeom prst="rect">
            <a:avLst/>
          </a:prstGeom>
          <a:solidFill>
            <a:srgbClr val="222E5E"/>
          </a:solidFill>
        </p:spPr>
        <p:txBody>
          <a:bodyPr wrap="square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</a:rPr>
              <a:t>Formación fuera </a:t>
            </a:r>
            <a:r>
              <a:rPr lang="es-ES" sz="1100" dirty="0">
                <a:solidFill>
                  <a:schemeClr val="bg1"/>
                </a:solidFill>
              </a:rPr>
              <a:t>del puesto de trabajo y </a:t>
            </a:r>
            <a:r>
              <a:rPr lang="es-ES" sz="1100" b="1" dirty="0">
                <a:solidFill>
                  <a:srgbClr val="13B1C5"/>
                </a:solidFill>
                <a:latin typeface="+mn-lt"/>
                <a:ea typeface="Roboto"/>
                <a:cs typeface="Roboto"/>
              </a:rPr>
              <a:t>dentro de la jornada </a:t>
            </a:r>
            <a:r>
              <a:rPr lang="es-ES" sz="1100" dirty="0">
                <a:solidFill>
                  <a:schemeClr val="bg1"/>
                </a:solidFill>
              </a:rPr>
              <a:t>laboral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207243" y="4760047"/>
            <a:ext cx="2668030" cy="261610"/>
          </a:xfrm>
          <a:prstGeom prst="rect">
            <a:avLst/>
          </a:prstGeom>
          <a:solidFill>
            <a:srgbClr val="222E5E"/>
          </a:solidFill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13B1C5"/>
                </a:solidFill>
                <a:latin typeface="+mn-lt"/>
                <a:ea typeface="Roboto"/>
                <a:cs typeface="Roboto"/>
              </a:rPr>
              <a:t>Bonificación</a:t>
            </a:r>
            <a:r>
              <a:rPr lang="es-ES" sz="1100" dirty="0">
                <a:solidFill>
                  <a:schemeClr val="bg1"/>
                </a:solidFill>
              </a:rPr>
              <a:t> </a:t>
            </a:r>
            <a:r>
              <a:rPr lang="es-ES" sz="1100" dirty="0" smtClean="0">
                <a:solidFill>
                  <a:schemeClr val="bg1"/>
                </a:solidFill>
              </a:rPr>
              <a:t>en boletines SS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216004" y="3783644"/>
            <a:ext cx="2668030" cy="430887"/>
          </a:xfrm>
          <a:prstGeom prst="rect">
            <a:avLst/>
          </a:prstGeom>
          <a:solidFill>
            <a:srgbClr val="222E5E"/>
          </a:solidFill>
        </p:spPr>
        <p:txBody>
          <a:bodyPr wrap="square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</a:rPr>
              <a:t>En </a:t>
            </a:r>
            <a:r>
              <a:rPr lang="es-ES" sz="1100" b="1" dirty="0">
                <a:solidFill>
                  <a:srgbClr val="13B1C5"/>
                </a:solidFill>
                <a:latin typeface="+mn-lt"/>
                <a:ea typeface="Roboto"/>
                <a:cs typeface="Roboto"/>
              </a:rPr>
              <a:t>cualquier momento</a:t>
            </a:r>
            <a:r>
              <a:rPr lang="es-ES" sz="1100" dirty="0" smtClean="0">
                <a:solidFill>
                  <a:schemeClr val="bg1"/>
                </a:solidFill>
              </a:rPr>
              <a:t>, acumulada o a lo largo de año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338399" y="3775702"/>
            <a:ext cx="2666984" cy="430887"/>
          </a:xfrm>
          <a:prstGeom prst="rect">
            <a:avLst/>
          </a:prstGeom>
          <a:solidFill>
            <a:srgbClr val="3C9BC9"/>
          </a:solidFill>
        </p:spPr>
        <p:txBody>
          <a:bodyPr wrap="square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</a:rPr>
              <a:t>Trabajo</a:t>
            </a:r>
            <a:r>
              <a:rPr lang="es-ES" sz="1100" b="1" dirty="0" smtClean="0">
                <a:solidFill>
                  <a:srgbClr val="222E5E"/>
                </a:solidFill>
              </a:rPr>
              <a:t> </a:t>
            </a:r>
            <a:r>
              <a:rPr lang="es-ES" sz="1100" b="1" dirty="0">
                <a:solidFill>
                  <a:srgbClr val="222E5E"/>
                </a:solidFill>
              </a:rPr>
              <a:t>nocturnos y a </a:t>
            </a:r>
            <a:r>
              <a:rPr lang="es-ES" sz="1100" b="1" dirty="0" smtClean="0">
                <a:solidFill>
                  <a:srgbClr val="222E5E"/>
                </a:solidFill>
              </a:rPr>
              <a:t>turnos</a:t>
            </a:r>
            <a:r>
              <a:rPr lang="es-ES" sz="1100" dirty="0">
                <a:solidFill>
                  <a:schemeClr val="bg1"/>
                </a:solidFill>
              </a:rPr>
              <a:t>, </a:t>
            </a:r>
            <a:r>
              <a:rPr lang="es-ES" sz="1100" dirty="0" smtClean="0">
                <a:solidFill>
                  <a:schemeClr val="bg1"/>
                </a:solidFill>
              </a:rPr>
              <a:t>si formación no posible en </a:t>
            </a:r>
            <a:r>
              <a:rPr lang="es-ES" sz="1100" dirty="0">
                <a:solidFill>
                  <a:schemeClr val="bg1"/>
                </a:solidFill>
              </a:rPr>
              <a:t>otros </a:t>
            </a:r>
            <a:r>
              <a:rPr lang="es-ES" sz="1100" dirty="0" smtClean="0">
                <a:solidFill>
                  <a:schemeClr val="bg1"/>
                </a:solidFill>
              </a:rPr>
              <a:t>periodos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216004" y="4273527"/>
            <a:ext cx="2668030" cy="430887"/>
          </a:xfrm>
          <a:prstGeom prst="rect">
            <a:avLst/>
          </a:prstGeom>
          <a:solidFill>
            <a:srgbClr val="222E5E"/>
          </a:solidFill>
        </p:spPr>
        <p:txBody>
          <a:bodyPr wrap="square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</a:rPr>
              <a:t>Requiere </a:t>
            </a:r>
            <a:r>
              <a:rPr lang="es-ES" sz="1100" b="1" dirty="0">
                <a:solidFill>
                  <a:srgbClr val="13B1C5"/>
                </a:solidFill>
                <a:latin typeface="+mn-lt"/>
                <a:ea typeface="Roboto"/>
                <a:cs typeface="Roboto"/>
              </a:rPr>
              <a:t>comunicación previa </a:t>
            </a:r>
            <a:r>
              <a:rPr lang="es-ES" sz="1100" dirty="0" smtClean="0">
                <a:solidFill>
                  <a:schemeClr val="bg1"/>
                </a:solidFill>
              </a:rPr>
              <a:t>al Servicio Público de Empleo</a:t>
            </a:r>
            <a:endParaRPr lang="es-ES" sz="1100" dirty="0">
              <a:solidFill>
                <a:schemeClr val="bg1"/>
              </a:solidFill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3"/>
          <a:srcRect l="5877" r="12006"/>
          <a:stretch/>
        </p:blipFill>
        <p:spPr>
          <a:xfrm>
            <a:off x="0" y="1279975"/>
            <a:ext cx="3113903" cy="3901727"/>
          </a:xfrm>
          <a:prstGeom prst="rect">
            <a:avLst/>
          </a:prstGeom>
        </p:spPr>
      </p:pic>
      <p:grpSp>
        <p:nvGrpSpPr>
          <p:cNvPr id="61" name="Grupo 60"/>
          <p:cNvGrpSpPr/>
          <p:nvPr/>
        </p:nvGrpSpPr>
        <p:grpSpPr>
          <a:xfrm>
            <a:off x="1121707" y="1280160"/>
            <a:ext cx="1993750" cy="3893202"/>
            <a:chOff x="1105231" y="1280160"/>
            <a:chExt cx="1993750" cy="3878768"/>
          </a:xfrm>
        </p:grpSpPr>
        <p:sp>
          <p:nvSpPr>
            <p:cNvPr id="62" name="Rectángulo 61"/>
            <p:cNvSpPr/>
            <p:nvPr/>
          </p:nvSpPr>
          <p:spPr>
            <a:xfrm>
              <a:off x="1316858" y="1425781"/>
              <a:ext cx="1782123" cy="18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Rectángulo 62"/>
            <p:cNvSpPr/>
            <p:nvPr/>
          </p:nvSpPr>
          <p:spPr>
            <a:xfrm>
              <a:off x="1105231" y="1280160"/>
              <a:ext cx="212823" cy="3878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-8993" y="-1"/>
            <a:ext cx="9152993" cy="1272059"/>
            <a:chOff x="-8993" y="-1"/>
            <a:chExt cx="9152993" cy="1272059"/>
          </a:xfrm>
        </p:grpSpPr>
        <p:grpSp>
          <p:nvGrpSpPr>
            <p:cNvPr id="51" name="Grupo 50"/>
            <p:cNvGrpSpPr/>
            <p:nvPr/>
          </p:nvGrpSpPr>
          <p:grpSpPr>
            <a:xfrm>
              <a:off x="-8993" y="-1"/>
              <a:ext cx="9152993" cy="1272059"/>
              <a:chOff x="-8993" y="-1"/>
              <a:chExt cx="9152993" cy="1272059"/>
            </a:xfrm>
          </p:grpSpPr>
          <p:sp>
            <p:nvSpPr>
              <p:cNvPr id="53" name="Rectángulo 52"/>
              <p:cNvSpPr/>
              <p:nvPr/>
            </p:nvSpPr>
            <p:spPr>
              <a:xfrm>
                <a:off x="0" y="0"/>
                <a:ext cx="9144000" cy="1272058"/>
              </a:xfrm>
              <a:prstGeom prst="rect">
                <a:avLst/>
              </a:prstGeom>
              <a:solidFill>
                <a:srgbClr val="0A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67" name="Grupo 66"/>
              <p:cNvGrpSpPr/>
              <p:nvPr/>
            </p:nvGrpSpPr>
            <p:grpSpPr>
              <a:xfrm>
                <a:off x="2611066" y="7304"/>
                <a:ext cx="5916842" cy="1264753"/>
                <a:chOff x="2611066" y="7304"/>
                <a:chExt cx="5916842" cy="1264753"/>
              </a:xfrm>
            </p:grpSpPr>
            <p:sp>
              <p:nvSpPr>
                <p:cNvPr id="71" name="Rectángulo 70"/>
                <p:cNvSpPr/>
                <p:nvPr/>
              </p:nvSpPr>
              <p:spPr>
                <a:xfrm>
                  <a:off x="2619632" y="7304"/>
                  <a:ext cx="477795" cy="1264752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Rectángulo 71"/>
                <p:cNvSpPr/>
                <p:nvPr/>
              </p:nvSpPr>
              <p:spPr>
                <a:xfrm>
                  <a:off x="4655083" y="407316"/>
                  <a:ext cx="877330" cy="864741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3" name="Rectángulo 72"/>
                <p:cNvSpPr/>
                <p:nvPr/>
              </p:nvSpPr>
              <p:spPr>
                <a:xfrm>
                  <a:off x="4655083" y="282823"/>
                  <a:ext cx="877330" cy="45094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Rectángulo 73"/>
                <p:cNvSpPr/>
                <p:nvPr/>
              </p:nvSpPr>
              <p:spPr>
                <a:xfrm>
                  <a:off x="2611066" y="366724"/>
                  <a:ext cx="5916842" cy="5386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600"/>
                    </a:spcAft>
                    <a:buClr>
                      <a:schemeClr val="dk2"/>
                    </a:buClr>
                    <a:buSzPts val="1300"/>
                  </a:pPr>
                  <a:r>
                    <a:rPr lang="es-ES" sz="285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Roboto"/>
                      <a:cs typeface="Roboto"/>
                    </a:rPr>
                    <a:t>Formación Dual</a:t>
                  </a:r>
                  <a:endParaRPr lang="es-ES" sz="28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68" name="Rectángulo 67"/>
              <p:cNvSpPr/>
              <p:nvPr/>
            </p:nvSpPr>
            <p:spPr>
              <a:xfrm>
                <a:off x="0" y="-1"/>
                <a:ext cx="2619632" cy="12720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0" name="Conector recto 69"/>
              <p:cNvCxnSpPr/>
              <p:nvPr/>
            </p:nvCxnSpPr>
            <p:spPr>
              <a:xfrm>
                <a:off x="-8993" y="1261181"/>
                <a:ext cx="9152993" cy="10875"/>
              </a:xfrm>
              <a:prstGeom prst="line">
                <a:avLst/>
              </a:prstGeom>
              <a:ln w="28575">
                <a:solidFill>
                  <a:srgbClr val="0317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ángulo 51"/>
            <p:cNvSpPr/>
            <p:nvPr/>
          </p:nvSpPr>
          <p:spPr>
            <a:xfrm>
              <a:off x="5569487" y="490233"/>
              <a:ext cx="34077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600"/>
                </a:spcAft>
                <a:buClr>
                  <a:schemeClr val="dk2"/>
                </a:buClr>
                <a:buSzPts val="1300"/>
              </a:pPr>
              <a:r>
                <a:rPr lang="es-ES" sz="18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Roboto"/>
                  <a:cs typeface="Roboto"/>
                </a:rPr>
                <a:t>Alternancia trabajo-estudio</a:t>
              </a:r>
              <a:endParaRPr lang="es-ES" sz="1800" dirty="0">
                <a:solidFill>
                  <a:schemeClr val="bg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6" name="Picture 2" descr="Femeb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61503"/>
            <a:ext cx="1585720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4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>
          <a:xfrm>
            <a:off x="3352276" y="1624860"/>
            <a:ext cx="5536874" cy="261610"/>
          </a:xfrm>
          <a:prstGeom prst="rect">
            <a:avLst/>
          </a:prstGeom>
          <a:solidFill>
            <a:schemeClr val="bg1"/>
          </a:solidFill>
          <a:ln>
            <a:solidFill>
              <a:srgbClr val="222E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solidFill>
                  <a:srgbClr val="222E5E"/>
                </a:solidFill>
              </a:rPr>
              <a:t>Reducciones </a:t>
            </a:r>
            <a:r>
              <a:rPr lang="es-ES" sz="1100" dirty="0">
                <a:solidFill>
                  <a:srgbClr val="3C9BC9"/>
                </a:solidFill>
              </a:rPr>
              <a:t>en las cuotas empresariales a la </a:t>
            </a:r>
            <a:r>
              <a:rPr lang="es-ES" sz="1100" b="1" dirty="0">
                <a:solidFill>
                  <a:srgbClr val="222E5E"/>
                </a:solidFill>
              </a:rPr>
              <a:t>Seguridad Social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15694" y="20039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Del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100%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 si la plantilla es inferior a 250 personas.</a:t>
            </a:r>
          </a:p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Del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75%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si la plantilla es igual o superior a 250 personas.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3315694" y="2565086"/>
            <a:ext cx="55734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buClr>
                <a:schemeClr val="dk2"/>
              </a:buClr>
              <a:buSzPts val="1300"/>
            </a:pPr>
            <a:r>
              <a:rPr lang="es-ES" sz="1100" b="1" dirty="0">
                <a:solidFill>
                  <a:srgbClr val="3C9BC9"/>
                </a:solidFill>
              </a:rPr>
              <a:t>Requisitos</a:t>
            </a:r>
            <a:r>
              <a:rPr lang="es-ES" sz="12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para que se den las 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reducciones:</a:t>
            </a:r>
          </a:p>
          <a:p>
            <a:pPr lvl="1" fontAlgn="base">
              <a:buClr>
                <a:schemeClr val="dk2"/>
              </a:buClr>
              <a:buSzPts val="1300"/>
            </a:pPr>
            <a:endParaRPr lang="es-ES" sz="1200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  <a:p>
            <a:pPr lvl="1" fontAlgn="base">
              <a:buClr>
                <a:schemeClr val="dk2"/>
              </a:buClr>
              <a:buSzPts val="1300"/>
            </a:pPr>
            <a:r>
              <a:rPr lang="es-ES" sz="1200" u="sng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Del </a:t>
            </a:r>
            <a:r>
              <a:rPr lang="es-ES" sz="1200" b="1" u="sng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aprendiz </a:t>
            </a:r>
            <a:r>
              <a:rPr lang="es-ES" sz="1200" u="sng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:</a:t>
            </a:r>
            <a:endParaRPr lang="es-ES" sz="1200" u="sng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s-ES" sz="1000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rgbClr val="3C9BC9"/>
                </a:solidFill>
              </a:rPr>
              <a:t>Desempleado</a:t>
            </a:r>
            <a:r>
              <a:rPr lang="es-ES" sz="1200" dirty="0" smtClean="0">
                <a:solidFill>
                  <a:srgbClr val="3C9BC9"/>
                </a:solidFill>
                <a:ea typeface="Roboto"/>
                <a:cs typeface="Roboto"/>
              </a:rPr>
              <a:t>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e </a:t>
            </a:r>
            <a:r>
              <a:rPr lang="es-ES" sz="1200" dirty="0" smtClean="0">
                <a:solidFill>
                  <a:srgbClr val="222E5E"/>
                </a:solidFill>
                <a:ea typeface="Roboto"/>
                <a:cs typeface="Roboto"/>
              </a:rPr>
              <a:t>inscrito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en la oficina de empleo.</a:t>
            </a:r>
          </a:p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rgbClr val="3C9BC9"/>
                </a:solidFill>
              </a:rPr>
              <a:t>No</a:t>
            </a:r>
            <a:r>
              <a:rPr lang="es-ES" sz="1200" dirty="0">
                <a:solidFill>
                  <a:srgbClr val="3C9BC9"/>
                </a:solidFill>
                <a:ea typeface="Roboto"/>
                <a:cs typeface="Roboto"/>
              </a:rPr>
              <a:t>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haber estado </a:t>
            </a:r>
            <a:r>
              <a:rPr lang="es-ES" sz="1100" b="1" dirty="0">
                <a:solidFill>
                  <a:srgbClr val="3C9BC9"/>
                </a:solidFill>
              </a:rPr>
              <a:t>vinculado a la empresa en los 2 años anteriores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con un contrato </a:t>
            </a:r>
            <a:r>
              <a:rPr lang="es-ES" sz="1100" b="1" dirty="0">
                <a:solidFill>
                  <a:srgbClr val="3C9BC9"/>
                </a:solidFill>
              </a:rPr>
              <a:t>indefinido</a:t>
            </a:r>
            <a:r>
              <a:rPr lang="es-ES" sz="1200" dirty="0">
                <a:solidFill>
                  <a:srgbClr val="3C9BC9"/>
                </a:solidFill>
                <a:ea typeface="Roboto"/>
                <a:cs typeface="Roboto"/>
              </a:rPr>
              <a:t>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o en los últimos </a:t>
            </a:r>
            <a:r>
              <a:rPr lang="es-ES" sz="1100" b="1" dirty="0">
                <a:solidFill>
                  <a:srgbClr val="3C9BC9"/>
                </a:solidFill>
              </a:rPr>
              <a:t>6 meses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con un contrato </a:t>
            </a:r>
            <a:r>
              <a:rPr lang="es-ES" sz="1100" b="1" dirty="0">
                <a:solidFill>
                  <a:srgbClr val="3C9BC9"/>
                </a:solidFill>
              </a:rPr>
              <a:t>temporal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.</a:t>
            </a:r>
          </a:p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rgbClr val="3C9BC9"/>
                </a:solidFill>
              </a:rPr>
              <a:t>No</a:t>
            </a:r>
            <a:r>
              <a:rPr lang="es-ES" sz="1200" dirty="0">
                <a:solidFill>
                  <a:srgbClr val="3C9BC9"/>
                </a:solidFill>
                <a:ea typeface="Roboto"/>
                <a:cs typeface="Roboto"/>
              </a:rPr>
              <a:t> </a:t>
            </a:r>
            <a:r>
              <a:rPr lang="es-ES" sz="1200" dirty="0" smtClean="0">
                <a:solidFill>
                  <a:srgbClr val="222E5E"/>
                </a:solidFill>
                <a:ea typeface="Roboto"/>
                <a:cs typeface="Roboto"/>
              </a:rPr>
              <a:t>haber estado contratado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de forma </a:t>
            </a:r>
            <a:r>
              <a:rPr lang="es-ES" sz="1100" b="1" dirty="0">
                <a:solidFill>
                  <a:srgbClr val="3C9BC9"/>
                </a:solidFill>
              </a:rPr>
              <a:t>indefinida</a:t>
            </a:r>
            <a:r>
              <a:rPr lang="es-ES" sz="1200" dirty="0">
                <a:solidFill>
                  <a:srgbClr val="3C9BC9"/>
                </a:solidFill>
                <a:ea typeface="Roboto"/>
                <a:cs typeface="Roboto"/>
              </a:rPr>
              <a:t>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por cualquier empresa en los tres </a:t>
            </a:r>
            <a:r>
              <a:rPr lang="es-ES" sz="1100" b="1" dirty="0">
                <a:solidFill>
                  <a:srgbClr val="3C9BC9"/>
                </a:solidFill>
              </a:rPr>
              <a:t>3 meses anteriores </a:t>
            </a:r>
            <a:r>
              <a:rPr lang="es-ES" sz="1200" dirty="0" smtClean="0">
                <a:solidFill>
                  <a:srgbClr val="222E5E"/>
                </a:solidFill>
                <a:ea typeface="Roboto"/>
                <a:cs typeface="Roboto"/>
              </a:rPr>
              <a:t>a la firma de esta modalidad de contratación.</a:t>
            </a:r>
            <a:endParaRPr lang="es-ES" sz="1200" dirty="0">
              <a:solidFill>
                <a:srgbClr val="222E5E"/>
              </a:solidFill>
              <a:ea typeface="Roboto"/>
              <a:cs typeface="Roboto"/>
            </a:endParaRPr>
          </a:p>
          <a:p>
            <a:pPr lvl="1" fontAlgn="base">
              <a:buClr>
                <a:schemeClr val="dk2"/>
              </a:buClr>
              <a:buSzPts val="1300"/>
            </a:pPr>
            <a:endParaRPr lang="es-ES" sz="1200" dirty="0" smtClean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  <a:p>
            <a:pPr lvl="1" fontAlgn="base">
              <a:buClr>
                <a:schemeClr val="dk2"/>
              </a:buClr>
              <a:buSzPts val="1300"/>
            </a:pPr>
            <a:r>
              <a:rPr lang="es-ES" sz="1200" u="sng" dirty="0" smtClean="0">
                <a:solidFill>
                  <a:srgbClr val="222E5E"/>
                </a:solidFill>
                <a:ea typeface="Roboto"/>
                <a:cs typeface="Roboto"/>
              </a:rPr>
              <a:t>De la </a:t>
            </a:r>
            <a:r>
              <a:rPr lang="es-ES" sz="1200" b="1" u="sng" dirty="0" smtClean="0">
                <a:solidFill>
                  <a:srgbClr val="222E5E"/>
                </a:solidFill>
                <a:ea typeface="Roboto"/>
                <a:cs typeface="Roboto"/>
              </a:rPr>
              <a:t>empresa</a:t>
            </a:r>
            <a:r>
              <a:rPr lang="es-ES" sz="1200" u="sng" dirty="0" smtClean="0">
                <a:solidFill>
                  <a:srgbClr val="222E5E"/>
                </a:solidFill>
                <a:ea typeface="Roboto"/>
                <a:cs typeface="Roboto"/>
              </a:rPr>
              <a:t>:</a:t>
            </a:r>
            <a:endParaRPr lang="es-ES" sz="1200" u="sng" dirty="0">
              <a:solidFill>
                <a:srgbClr val="222E5E"/>
              </a:solidFill>
              <a:ea typeface="Roboto"/>
              <a:cs typeface="Roboto"/>
            </a:endParaRPr>
          </a:p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s-ES" sz="1000" dirty="0">
              <a:solidFill>
                <a:srgbClr val="222E5E"/>
              </a:solidFill>
              <a:ea typeface="Roboto"/>
              <a:cs typeface="Roboto"/>
            </a:endParaRPr>
          </a:p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222E5E"/>
                </a:solidFill>
                <a:ea typeface="Roboto"/>
                <a:cs typeface="Roboto"/>
              </a:rPr>
              <a:t>Corriente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en las obligaciones tributarias y de la Seguridad Social</a:t>
            </a:r>
            <a:r>
              <a:rPr lang="es-ES" sz="1200" dirty="0" smtClean="0">
                <a:solidFill>
                  <a:srgbClr val="222E5E"/>
                </a:solidFill>
                <a:ea typeface="Roboto"/>
                <a:cs typeface="Roboto"/>
              </a:rPr>
              <a:t>.</a:t>
            </a:r>
            <a:endParaRPr lang="es-ES" sz="1200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16779"/>
          <a:stretch/>
        </p:blipFill>
        <p:spPr>
          <a:xfrm>
            <a:off x="338" y="1279755"/>
            <a:ext cx="3105328" cy="3850989"/>
          </a:xfrm>
          <a:prstGeom prst="rect">
            <a:avLst/>
          </a:prstGeom>
        </p:spPr>
      </p:pic>
      <p:grpSp>
        <p:nvGrpSpPr>
          <p:cNvPr id="67" name="Grupo 66"/>
          <p:cNvGrpSpPr/>
          <p:nvPr/>
        </p:nvGrpSpPr>
        <p:grpSpPr>
          <a:xfrm>
            <a:off x="1121707" y="1280160"/>
            <a:ext cx="1993750" cy="3861712"/>
            <a:chOff x="1105231" y="1280160"/>
            <a:chExt cx="1993750" cy="3878768"/>
          </a:xfrm>
        </p:grpSpPr>
        <p:sp>
          <p:nvSpPr>
            <p:cNvPr id="68" name="Rectángulo 67"/>
            <p:cNvSpPr/>
            <p:nvPr/>
          </p:nvSpPr>
          <p:spPr>
            <a:xfrm>
              <a:off x="1316858" y="1425781"/>
              <a:ext cx="1782123" cy="18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Rectángulo 68"/>
            <p:cNvSpPr/>
            <p:nvPr/>
          </p:nvSpPr>
          <p:spPr>
            <a:xfrm>
              <a:off x="1105231" y="1280160"/>
              <a:ext cx="212823" cy="3878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-8993" y="-1"/>
            <a:ext cx="9152993" cy="1272059"/>
            <a:chOff x="-8993" y="-1"/>
            <a:chExt cx="9152993" cy="1272059"/>
          </a:xfrm>
        </p:grpSpPr>
        <p:grpSp>
          <p:nvGrpSpPr>
            <p:cNvPr id="35" name="Grupo 34"/>
            <p:cNvGrpSpPr/>
            <p:nvPr/>
          </p:nvGrpSpPr>
          <p:grpSpPr>
            <a:xfrm>
              <a:off x="-8993" y="-1"/>
              <a:ext cx="9152993" cy="1272059"/>
              <a:chOff x="-8993" y="-1"/>
              <a:chExt cx="9152993" cy="1272059"/>
            </a:xfrm>
          </p:grpSpPr>
          <p:sp>
            <p:nvSpPr>
              <p:cNvPr id="37" name="Rectángulo 36"/>
              <p:cNvSpPr/>
              <p:nvPr/>
            </p:nvSpPr>
            <p:spPr>
              <a:xfrm>
                <a:off x="0" y="0"/>
                <a:ext cx="9144000" cy="1272058"/>
              </a:xfrm>
              <a:prstGeom prst="rect">
                <a:avLst/>
              </a:prstGeom>
              <a:solidFill>
                <a:srgbClr val="0A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39" name="Grupo 38"/>
              <p:cNvGrpSpPr/>
              <p:nvPr/>
            </p:nvGrpSpPr>
            <p:grpSpPr>
              <a:xfrm>
                <a:off x="2611066" y="7304"/>
                <a:ext cx="5916842" cy="1264753"/>
                <a:chOff x="2611066" y="7304"/>
                <a:chExt cx="5916842" cy="1264753"/>
              </a:xfrm>
            </p:grpSpPr>
            <p:sp>
              <p:nvSpPr>
                <p:cNvPr id="55" name="Rectángulo 54"/>
                <p:cNvSpPr/>
                <p:nvPr/>
              </p:nvSpPr>
              <p:spPr>
                <a:xfrm>
                  <a:off x="2619632" y="7304"/>
                  <a:ext cx="477795" cy="1264752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Rectángulo 55"/>
                <p:cNvSpPr/>
                <p:nvPr/>
              </p:nvSpPr>
              <p:spPr>
                <a:xfrm>
                  <a:off x="4655083" y="407316"/>
                  <a:ext cx="877330" cy="864741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7" name="Rectángulo 56"/>
                <p:cNvSpPr/>
                <p:nvPr/>
              </p:nvSpPr>
              <p:spPr>
                <a:xfrm>
                  <a:off x="4655083" y="282823"/>
                  <a:ext cx="877330" cy="45094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Rectángulo 57"/>
                <p:cNvSpPr/>
                <p:nvPr/>
              </p:nvSpPr>
              <p:spPr>
                <a:xfrm>
                  <a:off x="2611066" y="366724"/>
                  <a:ext cx="5916842" cy="5386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600"/>
                    </a:spcAft>
                    <a:buClr>
                      <a:schemeClr val="dk2"/>
                    </a:buClr>
                    <a:buSzPts val="1300"/>
                  </a:pPr>
                  <a:r>
                    <a:rPr lang="es-ES" sz="285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Roboto"/>
                      <a:cs typeface="Roboto"/>
                    </a:rPr>
                    <a:t>Formación Dual</a:t>
                  </a:r>
                  <a:endParaRPr lang="es-ES" sz="28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40" name="Rectángulo 39"/>
              <p:cNvSpPr/>
              <p:nvPr/>
            </p:nvSpPr>
            <p:spPr>
              <a:xfrm>
                <a:off x="0" y="-1"/>
                <a:ext cx="2619632" cy="12720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4" name="Conector recto 53"/>
              <p:cNvCxnSpPr/>
              <p:nvPr/>
            </p:nvCxnSpPr>
            <p:spPr>
              <a:xfrm>
                <a:off x="-8993" y="1261181"/>
                <a:ext cx="9152993" cy="10875"/>
              </a:xfrm>
              <a:prstGeom prst="line">
                <a:avLst/>
              </a:prstGeom>
              <a:ln w="28575">
                <a:solidFill>
                  <a:srgbClr val="0317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ángulo 35"/>
            <p:cNvSpPr/>
            <p:nvPr/>
          </p:nvSpPr>
          <p:spPr>
            <a:xfrm>
              <a:off x="5569487" y="490233"/>
              <a:ext cx="29669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600"/>
                </a:spcAft>
                <a:buClr>
                  <a:schemeClr val="dk2"/>
                </a:buClr>
                <a:buSzPts val="1300"/>
              </a:pPr>
              <a:r>
                <a:rPr lang="es-ES" sz="18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Roboto"/>
                  <a:cs typeface="Roboto"/>
                </a:rPr>
                <a:t>Incentivos</a:t>
              </a:r>
              <a:endParaRPr lang="es-ES" sz="1800" dirty="0">
                <a:solidFill>
                  <a:schemeClr val="bg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1" name="Picture 2" descr="Femeb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61503"/>
            <a:ext cx="1585720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9788"/>
          <a:stretch/>
        </p:blipFill>
        <p:spPr>
          <a:xfrm>
            <a:off x="0" y="1272058"/>
            <a:ext cx="3097427" cy="3894972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3352276" y="1624860"/>
            <a:ext cx="5536874" cy="261610"/>
          </a:xfrm>
          <a:prstGeom prst="rect">
            <a:avLst/>
          </a:prstGeom>
          <a:solidFill>
            <a:schemeClr val="bg1"/>
          </a:solidFill>
          <a:ln>
            <a:solidFill>
              <a:srgbClr val="222E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solidFill>
                  <a:srgbClr val="222E5E"/>
                </a:solidFill>
              </a:rPr>
              <a:t>Bonificaciones </a:t>
            </a:r>
            <a:r>
              <a:rPr lang="es-ES" sz="1100" dirty="0">
                <a:solidFill>
                  <a:srgbClr val="3C9BC9"/>
                </a:solidFill>
              </a:rPr>
              <a:t>de las cuotas de los trabajadores a l</a:t>
            </a:r>
            <a:r>
              <a:rPr lang="es-ES" sz="1100" dirty="0">
                <a:solidFill>
                  <a:srgbClr val="13B1C5"/>
                </a:solidFill>
              </a:rPr>
              <a:t>a </a:t>
            </a:r>
            <a:r>
              <a:rPr lang="es-ES" sz="1100" b="1" dirty="0">
                <a:solidFill>
                  <a:srgbClr val="222E5E"/>
                </a:solidFill>
              </a:rPr>
              <a:t>Seguridad Social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3315694" y="1985295"/>
            <a:ext cx="5573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Del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100%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 durante la vigencia del contrato, incluidas sus prórrogas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.</a:t>
            </a:r>
            <a:endParaRPr lang="es-ES" sz="1200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3352276" y="2418980"/>
            <a:ext cx="5536874" cy="261610"/>
          </a:xfrm>
          <a:prstGeom prst="rect">
            <a:avLst/>
          </a:prstGeom>
          <a:solidFill>
            <a:schemeClr val="bg1"/>
          </a:solidFill>
          <a:ln>
            <a:solidFill>
              <a:srgbClr val="222E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solidFill>
                  <a:srgbClr val="222E5E"/>
                </a:solidFill>
              </a:rPr>
              <a:t>Incentivos</a:t>
            </a:r>
            <a:r>
              <a:rPr lang="es-ES" sz="1100" b="1" dirty="0">
                <a:solidFill>
                  <a:srgbClr val="13B1C5"/>
                </a:solidFill>
              </a:rPr>
              <a:t> </a:t>
            </a:r>
            <a:r>
              <a:rPr lang="es-ES" sz="1100" dirty="0">
                <a:solidFill>
                  <a:srgbClr val="3C9BC9"/>
                </a:solidFill>
              </a:rPr>
              <a:t>a la</a:t>
            </a:r>
            <a:r>
              <a:rPr lang="es-ES" sz="1100" dirty="0">
                <a:solidFill>
                  <a:srgbClr val="13B1C5"/>
                </a:solidFill>
              </a:rPr>
              <a:t> </a:t>
            </a:r>
            <a:r>
              <a:rPr lang="es-ES" sz="1100" b="1" dirty="0">
                <a:solidFill>
                  <a:srgbClr val="222E5E"/>
                </a:solidFill>
              </a:rPr>
              <a:t>finalización</a:t>
            </a:r>
            <a:r>
              <a:rPr lang="es-ES" sz="1100" b="1" dirty="0">
                <a:solidFill>
                  <a:srgbClr val="13B1C5"/>
                </a:solidFill>
              </a:rPr>
              <a:t> 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3333985" y="2807591"/>
            <a:ext cx="25022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buClr>
                <a:schemeClr val="dk2"/>
              </a:buClr>
              <a:buSzPts val="1300"/>
            </a:pP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Si al finalizar se transforma a indefinido,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reducción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 en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la cuota empresarial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a la Seguridad Social durante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3 años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:</a:t>
            </a:r>
          </a:p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s-ES" sz="1000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Si son </a:t>
            </a:r>
            <a:r>
              <a:rPr lang="es-ES" sz="1200" b="1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mujeres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, 1.800 €/año.</a:t>
            </a:r>
          </a:p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En el caso de </a:t>
            </a:r>
            <a:r>
              <a:rPr lang="es-ES" sz="1200" b="1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hombres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, 1.500 €/año. </a:t>
            </a:r>
          </a:p>
          <a:p>
            <a:pPr lvl="1" fontAlgn="base">
              <a:buClr>
                <a:schemeClr val="dk2"/>
              </a:buClr>
              <a:buSzPts val="1300"/>
            </a:pPr>
            <a:endParaRPr lang="es-ES" sz="1200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335" y="3035388"/>
            <a:ext cx="1473776" cy="1582441"/>
          </a:xfrm>
          <a:prstGeom prst="rect">
            <a:avLst/>
          </a:prstGeom>
        </p:spPr>
      </p:pic>
      <p:grpSp>
        <p:nvGrpSpPr>
          <p:cNvPr id="50" name="Grupo 49"/>
          <p:cNvGrpSpPr/>
          <p:nvPr/>
        </p:nvGrpSpPr>
        <p:grpSpPr>
          <a:xfrm>
            <a:off x="-8993" y="-1"/>
            <a:ext cx="9152993" cy="1272059"/>
            <a:chOff x="-8993" y="-1"/>
            <a:chExt cx="9152993" cy="1272059"/>
          </a:xfrm>
        </p:grpSpPr>
        <p:grpSp>
          <p:nvGrpSpPr>
            <p:cNvPr id="51" name="Grupo 50"/>
            <p:cNvGrpSpPr/>
            <p:nvPr/>
          </p:nvGrpSpPr>
          <p:grpSpPr>
            <a:xfrm>
              <a:off x="-8993" y="-1"/>
              <a:ext cx="9152993" cy="1272059"/>
              <a:chOff x="-8993" y="-1"/>
              <a:chExt cx="9152993" cy="1272059"/>
            </a:xfrm>
          </p:grpSpPr>
          <p:sp>
            <p:nvSpPr>
              <p:cNvPr id="53" name="Rectángulo 52"/>
              <p:cNvSpPr/>
              <p:nvPr/>
            </p:nvSpPr>
            <p:spPr>
              <a:xfrm>
                <a:off x="0" y="0"/>
                <a:ext cx="9144000" cy="1272058"/>
              </a:xfrm>
              <a:prstGeom prst="rect">
                <a:avLst/>
              </a:prstGeom>
              <a:solidFill>
                <a:srgbClr val="0A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4" name="Grupo 53"/>
              <p:cNvGrpSpPr/>
              <p:nvPr/>
            </p:nvGrpSpPr>
            <p:grpSpPr>
              <a:xfrm>
                <a:off x="2611066" y="7304"/>
                <a:ext cx="5916842" cy="1264753"/>
                <a:chOff x="2611066" y="7304"/>
                <a:chExt cx="5916842" cy="1264753"/>
              </a:xfrm>
            </p:grpSpPr>
            <p:sp>
              <p:nvSpPr>
                <p:cNvPr id="58" name="Rectángulo 57"/>
                <p:cNvSpPr/>
                <p:nvPr/>
              </p:nvSpPr>
              <p:spPr>
                <a:xfrm>
                  <a:off x="2619632" y="7304"/>
                  <a:ext cx="477795" cy="1264752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9" name="Rectángulo 58"/>
                <p:cNvSpPr/>
                <p:nvPr/>
              </p:nvSpPr>
              <p:spPr>
                <a:xfrm>
                  <a:off x="4655083" y="407316"/>
                  <a:ext cx="877330" cy="864741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Rectángulo 59"/>
                <p:cNvSpPr/>
                <p:nvPr/>
              </p:nvSpPr>
              <p:spPr>
                <a:xfrm>
                  <a:off x="4655083" y="282823"/>
                  <a:ext cx="877330" cy="45094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1" name="Rectángulo 60"/>
                <p:cNvSpPr/>
                <p:nvPr/>
              </p:nvSpPr>
              <p:spPr>
                <a:xfrm>
                  <a:off x="2611066" y="366724"/>
                  <a:ext cx="5916842" cy="5386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600"/>
                    </a:spcAft>
                    <a:buClr>
                      <a:schemeClr val="dk2"/>
                    </a:buClr>
                    <a:buSzPts val="1300"/>
                  </a:pPr>
                  <a:r>
                    <a:rPr lang="es-ES" sz="285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Roboto"/>
                      <a:cs typeface="Roboto"/>
                    </a:rPr>
                    <a:t>Formación Dual</a:t>
                  </a:r>
                  <a:endParaRPr lang="es-ES" sz="28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55" name="Rectángulo 54"/>
              <p:cNvSpPr/>
              <p:nvPr/>
            </p:nvSpPr>
            <p:spPr>
              <a:xfrm>
                <a:off x="0" y="-1"/>
                <a:ext cx="2619632" cy="12720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7" name="Conector recto 56"/>
              <p:cNvCxnSpPr/>
              <p:nvPr/>
            </p:nvCxnSpPr>
            <p:spPr>
              <a:xfrm>
                <a:off x="-8993" y="1261181"/>
                <a:ext cx="9152993" cy="10875"/>
              </a:xfrm>
              <a:prstGeom prst="line">
                <a:avLst/>
              </a:prstGeom>
              <a:ln w="28575">
                <a:solidFill>
                  <a:srgbClr val="0317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ángulo 51"/>
            <p:cNvSpPr/>
            <p:nvPr/>
          </p:nvSpPr>
          <p:spPr>
            <a:xfrm>
              <a:off x="5569487" y="490233"/>
              <a:ext cx="29669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600"/>
                </a:spcAft>
                <a:buClr>
                  <a:schemeClr val="dk2"/>
                </a:buClr>
                <a:buSzPts val="1300"/>
              </a:pPr>
              <a:r>
                <a:rPr lang="es-ES" sz="18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Roboto"/>
                  <a:cs typeface="Roboto"/>
                </a:rPr>
                <a:t>Incentivos</a:t>
              </a:r>
              <a:endParaRPr lang="es-ES" sz="1800" dirty="0">
                <a:solidFill>
                  <a:schemeClr val="bg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1" name="Picture 2" descr="Femeb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61503"/>
            <a:ext cx="1585720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352276" y="1624860"/>
            <a:ext cx="5536874" cy="261610"/>
          </a:xfrm>
          <a:prstGeom prst="rect">
            <a:avLst/>
          </a:prstGeom>
          <a:solidFill>
            <a:schemeClr val="bg1"/>
          </a:solidFill>
          <a:ln>
            <a:solidFill>
              <a:srgbClr val="222E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solidFill>
                  <a:srgbClr val="222E5E"/>
                </a:solidFill>
              </a:rPr>
              <a:t>Bonificación</a:t>
            </a:r>
            <a:r>
              <a:rPr lang="es-ES" sz="1100" b="1" dirty="0">
                <a:solidFill>
                  <a:srgbClr val="13B1C5"/>
                </a:solidFill>
              </a:rPr>
              <a:t> </a:t>
            </a:r>
            <a:r>
              <a:rPr lang="es-ES" sz="1100" dirty="0">
                <a:solidFill>
                  <a:srgbClr val="3C9BC9"/>
                </a:solidFill>
              </a:rPr>
              <a:t>del coste de la </a:t>
            </a:r>
            <a:r>
              <a:rPr lang="es-ES" sz="1100" b="1" dirty="0">
                <a:solidFill>
                  <a:srgbClr val="222E5E"/>
                </a:solidFill>
              </a:rPr>
              <a:t>formación</a:t>
            </a:r>
            <a:r>
              <a:rPr lang="es-ES" sz="1100" b="1" dirty="0">
                <a:solidFill>
                  <a:srgbClr val="3C9BC9"/>
                </a:solidFill>
              </a:rPr>
              <a:t>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315694" y="1985295"/>
            <a:ext cx="5573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Bonificación mensual, en las cuotas empresariales de la Seguridad Social.</a:t>
            </a:r>
          </a:p>
          <a:p>
            <a:pPr marL="228600" lvl="1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Hasta un máximo del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35%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 de la jornada laboral el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primer año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y del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15%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de la jornada el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segundo </a:t>
            </a:r>
            <a:r>
              <a:rPr lang="es-ES" sz="1200" b="1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año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352276" y="2776788"/>
            <a:ext cx="5536874" cy="261610"/>
          </a:xfrm>
          <a:prstGeom prst="rect">
            <a:avLst/>
          </a:prstGeom>
          <a:solidFill>
            <a:schemeClr val="bg1"/>
          </a:solidFill>
          <a:ln>
            <a:solidFill>
              <a:srgbClr val="222E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solidFill>
                  <a:srgbClr val="222E5E"/>
                </a:solidFill>
              </a:rPr>
              <a:t>Bonificación</a:t>
            </a:r>
            <a:r>
              <a:rPr lang="es-ES" sz="1100" b="1" dirty="0">
                <a:solidFill>
                  <a:srgbClr val="13B1C5"/>
                </a:solidFill>
              </a:rPr>
              <a:t> </a:t>
            </a:r>
            <a:r>
              <a:rPr lang="es-ES" sz="1100" dirty="0">
                <a:solidFill>
                  <a:srgbClr val="3C9BC9"/>
                </a:solidFill>
              </a:rPr>
              <a:t>del coste asociado a la actividad de </a:t>
            </a:r>
            <a:r>
              <a:rPr lang="es-ES" sz="1100" b="1" dirty="0">
                <a:solidFill>
                  <a:srgbClr val="222E5E"/>
                </a:solidFill>
              </a:rPr>
              <a:t>tutorías laborales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333985" y="3165399"/>
            <a:ext cx="2820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Empresas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≥ </a:t>
            </a:r>
            <a:r>
              <a:rPr lang="es-ES" sz="1200" b="1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5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trabajadores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: 1,5 euros por cada alumno y hora de tutoría, hasta un máximo de 40 horas por mes y alumno. </a:t>
            </a:r>
          </a:p>
          <a:p>
            <a:pPr marL="228600" lvl="2" indent="-22860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Empresas </a:t>
            </a:r>
            <a:r>
              <a:rPr lang="es-ES" sz="1200" b="1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&lt;5 </a:t>
            </a:r>
            <a:r>
              <a:rPr lang="es-ES" sz="12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trabajadores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, hasta 2 euros por alumno y hora de tutoría, con un máximo de 40 horas por mes y alumno.</a:t>
            </a:r>
          </a:p>
          <a:p>
            <a:pPr lvl="1" fontAlgn="base">
              <a:buClr>
                <a:schemeClr val="dk2"/>
              </a:buClr>
              <a:buSzPts val="1300"/>
            </a:pPr>
            <a:endParaRPr lang="es-ES" sz="1200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</p:txBody>
      </p:sp>
      <p:pic>
        <p:nvPicPr>
          <p:cNvPr id="2050" name="Picture 2" descr="Tutores de empresa, clave en el despegue de la FP dual - Magis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65" y="3412672"/>
            <a:ext cx="2062072" cy="1374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4"/>
          <a:srcRect r="16913"/>
          <a:stretch/>
        </p:blipFill>
        <p:spPr>
          <a:xfrm>
            <a:off x="-10570" y="1280301"/>
            <a:ext cx="3116235" cy="3870747"/>
          </a:xfrm>
          <a:prstGeom prst="rect">
            <a:avLst/>
          </a:prstGeom>
        </p:spPr>
      </p:pic>
      <p:grpSp>
        <p:nvGrpSpPr>
          <p:cNvPr id="44" name="Grupo 43"/>
          <p:cNvGrpSpPr/>
          <p:nvPr/>
        </p:nvGrpSpPr>
        <p:grpSpPr>
          <a:xfrm>
            <a:off x="1121707" y="1280160"/>
            <a:ext cx="1993750" cy="3861712"/>
            <a:chOff x="1105231" y="1280160"/>
            <a:chExt cx="1993750" cy="3878768"/>
          </a:xfrm>
        </p:grpSpPr>
        <p:sp>
          <p:nvSpPr>
            <p:cNvPr id="45" name="Rectángulo 44"/>
            <p:cNvSpPr/>
            <p:nvPr/>
          </p:nvSpPr>
          <p:spPr>
            <a:xfrm>
              <a:off x="1316858" y="1425781"/>
              <a:ext cx="1782123" cy="18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1105231" y="1280160"/>
              <a:ext cx="212823" cy="3878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4" name="Rectángulo 33"/>
          <p:cNvSpPr/>
          <p:nvPr/>
        </p:nvSpPr>
        <p:spPr>
          <a:xfrm>
            <a:off x="2901329" y="823937"/>
            <a:ext cx="4436478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buClr>
                <a:schemeClr val="dk2"/>
              </a:buClr>
              <a:buSzPts val="1300"/>
            </a:pPr>
            <a:r>
              <a:rPr lang="es-ES" sz="1800" dirty="0">
                <a:solidFill>
                  <a:schemeClr val="bg1"/>
                </a:solidFill>
                <a:latin typeface="Century Gothic" panose="020B0502020202020204" pitchFamily="34" charset="0"/>
                <a:ea typeface="Roboto"/>
                <a:cs typeface="Roboto"/>
              </a:rPr>
              <a:t>Financiación de la formación</a:t>
            </a:r>
            <a:endParaRPr lang="es-ES" sz="1800" dirty="0">
              <a:solidFill>
                <a:schemeClr val="bg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spcAft>
                <a:spcPts val="1600"/>
              </a:spcAft>
              <a:buClr>
                <a:schemeClr val="dk2"/>
              </a:buClr>
              <a:buSzPts val="1300"/>
            </a:pPr>
            <a:endParaRPr lang="es-ES" sz="1800" dirty="0">
              <a:solidFill>
                <a:schemeClr val="bg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-8993" y="-1"/>
            <a:ext cx="9152993" cy="1272059"/>
            <a:chOff x="-8993" y="-1"/>
            <a:chExt cx="9152993" cy="1272059"/>
          </a:xfrm>
        </p:grpSpPr>
        <p:grpSp>
          <p:nvGrpSpPr>
            <p:cNvPr id="36" name="Grupo 35"/>
            <p:cNvGrpSpPr/>
            <p:nvPr/>
          </p:nvGrpSpPr>
          <p:grpSpPr>
            <a:xfrm>
              <a:off x="-8993" y="-1"/>
              <a:ext cx="9152993" cy="1272059"/>
              <a:chOff x="-8993" y="-1"/>
              <a:chExt cx="9152993" cy="1272059"/>
            </a:xfrm>
          </p:grpSpPr>
          <p:sp>
            <p:nvSpPr>
              <p:cNvPr id="38" name="Rectángulo 37"/>
              <p:cNvSpPr/>
              <p:nvPr/>
            </p:nvSpPr>
            <p:spPr>
              <a:xfrm>
                <a:off x="0" y="0"/>
                <a:ext cx="9144000" cy="1272058"/>
              </a:xfrm>
              <a:prstGeom prst="rect">
                <a:avLst/>
              </a:prstGeom>
              <a:solidFill>
                <a:srgbClr val="0A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39" name="Grupo 38"/>
              <p:cNvGrpSpPr/>
              <p:nvPr/>
            </p:nvGrpSpPr>
            <p:grpSpPr>
              <a:xfrm>
                <a:off x="2611066" y="7304"/>
                <a:ext cx="5916842" cy="1264753"/>
                <a:chOff x="2611066" y="7304"/>
                <a:chExt cx="5916842" cy="1264753"/>
              </a:xfrm>
            </p:grpSpPr>
            <p:sp>
              <p:nvSpPr>
                <p:cNvPr id="49" name="Rectángulo 48"/>
                <p:cNvSpPr/>
                <p:nvPr/>
              </p:nvSpPr>
              <p:spPr>
                <a:xfrm>
                  <a:off x="2619632" y="7304"/>
                  <a:ext cx="477795" cy="1264752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" name="Rectángulo 49"/>
                <p:cNvSpPr/>
                <p:nvPr/>
              </p:nvSpPr>
              <p:spPr>
                <a:xfrm>
                  <a:off x="4655083" y="407316"/>
                  <a:ext cx="877330" cy="864741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1" name="Rectángulo 50"/>
                <p:cNvSpPr/>
                <p:nvPr/>
              </p:nvSpPr>
              <p:spPr>
                <a:xfrm>
                  <a:off x="4655083" y="282823"/>
                  <a:ext cx="877330" cy="45094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Rectángulo 51"/>
                <p:cNvSpPr/>
                <p:nvPr/>
              </p:nvSpPr>
              <p:spPr>
                <a:xfrm>
                  <a:off x="2611066" y="366724"/>
                  <a:ext cx="5916842" cy="5386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600"/>
                    </a:spcAft>
                    <a:buClr>
                      <a:schemeClr val="dk2"/>
                    </a:buClr>
                    <a:buSzPts val="1300"/>
                  </a:pPr>
                  <a:r>
                    <a:rPr lang="es-ES" sz="285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Roboto"/>
                      <a:cs typeface="Roboto"/>
                    </a:rPr>
                    <a:t>Formación Dual</a:t>
                  </a:r>
                  <a:endParaRPr lang="es-ES" sz="28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40" name="Rectángulo 39"/>
              <p:cNvSpPr/>
              <p:nvPr/>
            </p:nvSpPr>
            <p:spPr>
              <a:xfrm>
                <a:off x="0" y="-1"/>
                <a:ext cx="2619632" cy="12720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8" name="Conector recto 47"/>
              <p:cNvCxnSpPr/>
              <p:nvPr/>
            </p:nvCxnSpPr>
            <p:spPr>
              <a:xfrm>
                <a:off x="-8993" y="1261181"/>
                <a:ext cx="9152993" cy="10875"/>
              </a:xfrm>
              <a:prstGeom prst="line">
                <a:avLst/>
              </a:prstGeom>
              <a:ln w="28575">
                <a:solidFill>
                  <a:srgbClr val="0317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ángulo 36"/>
            <p:cNvSpPr/>
            <p:nvPr/>
          </p:nvSpPr>
          <p:spPr>
            <a:xfrm>
              <a:off x="5569487" y="490233"/>
              <a:ext cx="35220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600"/>
                </a:spcAft>
                <a:buClr>
                  <a:schemeClr val="dk2"/>
                </a:buClr>
                <a:buSzPts val="1300"/>
              </a:pPr>
              <a:r>
                <a:rPr lang="es-ES" sz="18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Roboto"/>
                  <a:cs typeface="Roboto"/>
                </a:rPr>
                <a:t>Financiación de la formación</a:t>
              </a:r>
              <a:endParaRPr lang="es-ES" sz="1800" dirty="0">
                <a:solidFill>
                  <a:schemeClr val="bg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5" name="Picture 2" descr="Femeb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61503"/>
            <a:ext cx="1585720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672355" y="2445495"/>
            <a:ext cx="2259318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  <a:buClr>
                <a:schemeClr val="dk2"/>
              </a:buClr>
              <a:buSzPts val="1300"/>
            </a:pPr>
            <a:r>
              <a:rPr lang="es-ES" sz="11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Formación adaptada </a:t>
            </a:r>
            <a:r>
              <a:rPr lang="es-ES" sz="11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a los puestos que necesita</a:t>
            </a:r>
          </a:p>
          <a:p>
            <a:pPr>
              <a:lnSpc>
                <a:spcPct val="115000"/>
              </a:lnSpc>
              <a:spcAft>
                <a:spcPts val="900"/>
              </a:spcAft>
              <a:buClr>
                <a:schemeClr val="dk2"/>
              </a:buClr>
              <a:buSzPts val="1300"/>
            </a:pPr>
            <a:r>
              <a:rPr lang="es-ES" sz="11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Sin limitación </a:t>
            </a:r>
            <a:r>
              <a:rPr lang="es-ES" sz="11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en el número de contratos </a:t>
            </a:r>
            <a:r>
              <a:rPr lang="es-ES" sz="1100" dirty="0" smtClean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formativos</a:t>
            </a:r>
          </a:p>
          <a:p>
            <a:pPr>
              <a:lnSpc>
                <a:spcPct val="115000"/>
              </a:lnSpc>
              <a:spcAft>
                <a:spcPts val="900"/>
              </a:spcAft>
              <a:buClr>
                <a:schemeClr val="dk2"/>
              </a:buClr>
              <a:buSzPts val="1300"/>
            </a:pPr>
            <a:r>
              <a:rPr lang="es-ES" sz="1100" dirty="0" smtClean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Aprendices</a:t>
            </a:r>
            <a:r>
              <a:rPr lang="es-ES" sz="1100" dirty="0" smtClean="0">
                <a:solidFill>
                  <a:srgbClr val="13B1C5"/>
                </a:solidFill>
                <a:latin typeface="+mn-lt"/>
                <a:ea typeface="Roboto"/>
                <a:cs typeface="Roboto"/>
              </a:rPr>
              <a:t> </a:t>
            </a:r>
            <a:r>
              <a:rPr lang="es-ES" sz="11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cualificados, fieles y </a:t>
            </a:r>
            <a:r>
              <a:rPr lang="es-ES" sz="1100" b="1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motivados</a:t>
            </a:r>
            <a:endParaRPr lang="es-ES" sz="1100" b="1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  <a:p>
            <a:pPr>
              <a:lnSpc>
                <a:spcPct val="115000"/>
              </a:lnSpc>
              <a:spcAft>
                <a:spcPts val="900"/>
              </a:spcAft>
              <a:buClr>
                <a:schemeClr val="dk2"/>
              </a:buClr>
              <a:buSzPts val="1300"/>
            </a:pPr>
            <a:r>
              <a:rPr lang="es-ES" sz="1100" dirty="0" smtClean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Mejora la </a:t>
            </a:r>
            <a:r>
              <a:rPr lang="es-ES" sz="1100" b="1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productividad </a:t>
            </a:r>
            <a:r>
              <a:rPr lang="es-ES" sz="1100" dirty="0">
                <a:solidFill>
                  <a:srgbClr val="13B1C5"/>
                </a:solidFill>
                <a:latin typeface="+mn-lt"/>
                <a:ea typeface="Roboto"/>
                <a:cs typeface="Roboto"/>
              </a:rPr>
              <a:t>y la </a:t>
            </a:r>
            <a:r>
              <a:rPr lang="es-ES" sz="11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competitividad </a:t>
            </a:r>
            <a:endParaRPr lang="es-ES" sz="1100" b="1" dirty="0" smtClean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  <a:p>
            <a:pPr>
              <a:lnSpc>
                <a:spcPct val="115000"/>
              </a:lnSpc>
              <a:spcAft>
                <a:spcPts val="900"/>
              </a:spcAft>
              <a:buClr>
                <a:schemeClr val="dk2"/>
              </a:buClr>
              <a:buSzPts val="1300"/>
            </a:pPr>
            <a:r>
              <a:rPr lang="es-ES" sz="11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Incentivos </a:t>
            </a:r>
            <a:r>
              <a:rPr lang="es-ES" sz="11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durante el contrato y a su </a:t>
            </a:r>
            <a:r>
              <a:rPr lang="es-ES" sz="1100" dirty="0" smtClean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finalización</a:t>
            </a:r>
            <a:endParaRPr lang="es-ES" sz="1100" b="1" dirty="0">
              <a:solidFill>
                <a:srgbClr val="3C9BC9"/>
              </a:solidFill>
              <a:latin typeface="+mn-lt"/>
              <a:ea typeface="Roboto"/>
              <a:cs typeface="Roboto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358910" y="2506199"/>
            <a:ext cx="268672" cy="243484"/>
            <a:chOff x="3311204" y="2068876"/>
            <a:chExt cx="268672" cy="243484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1</a:t>
              </a:r>
              <a:endParaRPr lang="es-ES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363170" y="3007212"/>
            <a:ext cx="268672" cy="243484"/>
            <a:chOff x="3311204" y="2068876"/>
            <a:chExt cx="268672" cy="243484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2</a:t>
              </a:r>
              <a:endParaRPr lang="es-ES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363026" y="3511543"/>
            <a:ext cx="268672" cy="243484"/>
            <a:chOff x="3311204" y="2068876"/>
            <a:chExt cx="268672" cy="243484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26" name="Rectángulo 25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3</a:t>
              </a:r>
              <a:endParaRPr lang="es-ES" dirty="0"/>
            </a:p>
          </p:txBody>
        </p:sp>
      </p:grpSp>
      <p:sp>
        <p:nvSpPr>
          <p:cNvPr id="30" name="Rectángulo 29"/>
          <p:cNvSpPr/>
          <p:nvPr/>
        </p:nvSpPr>
        <p:spPr>
          <a:xfrm>
            <a:off x="3233314" y="1985879"/>
            <a:ext cx="1900650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300"/>
            </a:pPr>
            <a:r>
              <a:rPr lang="es-ES" sz="1600" b="1" dirty="0" smtClean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Empresa</a:t>
            </a:r>
            <a:endParaRPr lang="es-ES" sz="1100" dirty="0" smtClean="0">
              <a:solidFill>
                <a:srgbClr val="3C9BC9"/>
              </a:solidFill>
              <a:latin typeface="+mn-lt"/>
              <a:ea typeface="Roboto"/>
              <a:cs typeface="Roboto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209969" y="1991979"/>
            <a:ext cx="1912297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300"/>
            </a:pPr>
            <a:r>
              <a:rPr lang="es-ES" sz="1600" b="1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Aprendiz</a:t>
            </a:r>
            <a:endParaRPr lang="es-ES" sz="1100" dirty="0" smtClean="0">
              <a:solidFill>
                <a:srgbClr val="13B1C5"/>
              </a:solidFill>
              <a:latin typeface="+mn-lt"/>
              <a:ea typeface="Roboto"/>
              <a:cs typeface="Roboto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3381297" y="4010084"/>
            <a:ext cx="268672" cy="243484"/>
            <a:chOff x="3311204" y="2068876"/>
            <a:chExt cx="268672" cy="243484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34" name="Rectángulo 33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sp>
        <p:nvSpPr>
          <p:cNvPr id="35" name="Rectángulo 34"/>
          <p:cNvSpPr/>
          <p:nvPr/>
        </p:nvSpPr>
        <p:spPr>
          <a:xfrm>
            <a:off x="6606383" y="2446208"/>
            <a:ext cx="2259318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  <a:buClr>
                <a:schemeClr val="dk2"/>
              </a:buClr>
              <a:buSzPts val="1300"/>
            </a:pPr>
            <a:r>
              <a:rPr lang="es-ES" sz="11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Estudios oficiales </a:t>
            </a:r>
            <a:r>
              <a:rPr lang="es-ES" sz="11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de forma gratuita</a:t>
            </a:r>
          </a:p>
          <a:p>
            <a:pPr>
              <a:lnSpc>
                <a:spcPct val="115000"/>
              </a:lnSpc>
              <a:spcAft>
                <a:spcPts val="900"/>
              </a:spcAft>
              <a:buClr>
                <a:schemeClr val="dk2"/>
              </a:buClr>
              <a:buSzPts val="1300"/>
            </a:pPr>
            <a:r>
              <a:rPr lang="es-ES" sz="11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Conocimiento </a:t>
            </a:r>
            <a:r>
              <a:rPr lang="es-ES" sz="11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temprano del entorno</a:t>
            </a:r>
            <a:r>
              <a:rPr lang="es-ES" sz="1100" b="1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 </a:t>
            </a:r>
            <a:r>
              <a:rPr lang="es-ES" sz="1100" b="1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socio-laboral</a:t>
            </a:r>
            <a:endParaRPr lang="es-ES" sz="1100" dirty="0">
              <a:solidFill>
                <a:srgbClr val="13B1C5"/>
              </a:solidFill>
              <a:latin typeface="+mn-lt"/>
              <a:ea typeface="Roboto"/>
              <a:cs typeface="Roboto"/>
            </a:endParaRPr>
          </a:p>
          <a:p>
            <a:pPr>
              <a:lnSpc>
                <a:spcPct val="115000"/>
              </a:lnSpc>
              <a:spcAft>
                <a:spcPts val="900"/>
              </a:spcAft>
              <a:buClr>
                <a:schemeClr val="dk2"/>
              </a:buClr>
              <a:buSzPts val="1300"/>
            </a:pPr>
            <a:r>
              <a:rPr lang="es-ES" sz="11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Adquisición </a:t>
            </a:r>
            <a:r>
              <a:rPr lang="es-ES" sz="1100" b="1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competencias</a:t>
            </a:r>
            <a:r>
              <a:rPr lang="es-ES" sz="11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 mediante </a:t>
            </a:r>
            <a:r>
              <a:rPr lang="es-ES" sz="11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práctica</a:t>
            </a:r>
            <a:r>
              <a:rPr lang="es-ES" sz="1100" dirty="0">
                <a:solidFill>
                  <a:srgbClr val="13B1C5"/>
                </a:solidFill>
                <a:latin typeface="+mn-lt"/>
                <a:ea typeface="Roboto"/>
                <a:cs typeface="Roboto"/>
              </a:rPr>
              <a:t> </a:t>
            </a:r>
            <a:r>
              <a:rPr lang="es-ES" sz="11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profesional</a:t>
            </a:r>
          </a:p>
          <a:p>
            <a:pPr>
              <a:lnSpc>
                <a:spcPct val="115000"/>
              </a:lnSpc>
              <a:spcAft>
                <a:spcPts val="900"/>
              </a:spcAft>
              <a:buClr>
                <a:schemeClr val="dk2"/>
              </a:buClr>
              <a:buSzPts val="1300"/>
            </a:pPr>
            <a:r>
              <a:rPr lang="es-ES" sz="1100" b="1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Remuneración </a:t>
            </a:r>
            <a:r>
              <a:rPr lang="es-ES" sz="11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por su esfuerzo y </a:t>
            </a:r>
            <a:r>
              <a:rPr lang="es-ES" sz="1100" dirty="0" smtClean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dedicación</a:t>
            </a:r>
          </a:p>
          <a:p>
            <a:pPr>
              <a:lnSpc>
                <a:spcPct val="115000"/>
              </a:lnSpc>
              <a:spcAft>
                <a:spcPts val="900"/>
              </a:spcAft>
              <a:buClr>
                <a:schemeClr val="dk2"/>
              </a:buClr>
              <a:buSzPts val="1300"/>
            </a:pPr>
            <a:r>
              <a:rPr lang="es-ES" sz="1100" dirty="0" smtClean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En definitiva, aumenta la </a:t>
            </a:r>
            <a:r>
              <a:rPr lang="es-ES" sz="1100" b="1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empleabilidad</a:t>
            </a:r>
            <a:endParaRPr lang="es-ES" sz="1100" b="1" dirty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6292938" y="2506912"/>
            <a:ext cx="268672" cy="243484"/>
            <a:chOff x="3311204" y="2068876"/>
            <a:chExt cx="268672" cy="243484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39" name="Rectángulo 38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1</a:t>
              </a:r>
              <a:endParaRPr lang="es-ES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6297198" y="3007925"/>
            <a:ext cx="268672" cy="243484"/>
            <a:chOff x="3311204" y="2068876"/>
            <a:chExt cx="268672" cy="243484"/>
          </a:xfrm>
        </p:grpSpPr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42" name="Rectángulo 41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2</a:t>
              </a:r>
              <a:endParaRPr lang="es-ES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297054" y="3512256"/>
            <a:ext cx="268672" cy="243484"/>
            <a:chOff x="3311204" y="2068876"/>
            <a:chExt cx="268672" cy="243484"/>
          </a:xfrm>
        </p:grpSpPr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45" name="Rectángulo 44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3</a:t>
              </a:r>
              <a:endParaRPr lang="es-ES" dirty="0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315325" y="4010797"/>
            <a:ext cx="268672" cy="243484"/>
            <a:chOff x="3311204" y="2068876"/>
            <a:chExt cx="268672" cy="243484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48" name="Rectángulo 47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3383362" y="4530317"/>
            <a:ext cx="268672" cy="243484"/>
            <a:chOff x="3311204" y="2068876"/>
            <a:chExt cx="268672" cy="243484"/>
          </a:xfrm>
        </p:grpSpPr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52" name="Rectángulo 51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5</a:t>
              </a:r>
              <a:endParaRPr lang="es-ES" dirty="0"/>
            </a:p>
          </p:txBody>
        </p:sp>
      </p:grpSp>
      <p:sp>
        <p:nvSpPr>
          <p:cNvPr id="53" name="Rectángulo 52"/>
          <p:cNvSpPr/>
          <p:nvPr/>
        </p:nvSpPr>
        <p:spPr>
          <a:xfrm>
            <a:off x="3328827" y="1550028"/>
            <a:ext cx="5536874" cy="307777"/>
          </a:xfrm>
          <a:prstGeom prst="rect">
            <a:avLst/>
          </a:prstGeom>
          <a:solidFill>
            <a:schemeClr val="bg1"/>
          </a:solidFill>
          <a:ln>
            <a:solidFill>
              <a:srgbClr val="222E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222E5E"/>
                </a:solidFill>
              </a:rPr>
              <a:t>Todos ganan</a:t>
            </a:r>
            <a:endParaRPr lang="es-ES" b="1" dirty="0">
              <a:solidFill>
                <a:srgbClr val="222E5E"/>
              </a:solidFill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6326518" y="4535663"/>
            <a:ext cx="268672" cy="243484"/>
            <a:chOff x="3311204" y="2068876"/>
            <a:chExt cx="268672" cy="243484"/>
          </a:xfrm>
        </p:grpSpPr>
        <p:pic>
          <p:nvPicPr>
            <p:cNvPr id="55" name="Imagen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56" name="Rectángulo 55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5</a:t>
              </a:r>
              <a:endParaRPr lang="es-ES" dirty="0"/>
            </a:p>
          </p:txBody>
        </p:sp>
      </p:grpSp>
      <p:pic>
        <p:nvPicPr>
          <p:cNvPr id="79" name="Imagen 78"/>
          <p:cNvPicPr>
            <a:picLocks noChangeAspect="1"/>
          </p:cNvPicPr>
          <p:nvPr/>
        </p:nvPicPr>
        <p:blipFill rotWithShape="1">
          <a:blip r:embed="rId4"/>
          <a:srcRect r="17827"/>
          <a:stretch/>
        </p:blipFill>
        <p:spPr>
          <a:xfrm>
            <a:off x="-8046" y="1279755"/>
            <a:ext cx="3113711" cy="3884685"/>
          </a:xfrm>
          <a:prstGeom prst="rect">
            <a:avLst/>
          </a:prstGeom>
        </p:spPr>
      </p:pic>
      <p:grpSp>
        <p:nvGrpSpPr>
          <p:cNvPr id="80" name="Grupo 79"/>
          <p:cNvGrpSpPr/>
          <p:nvPr/>
        </p:nvGrpSpPr>
        <p:grpSpPr>
          <a:xfrm>
            <a:off x="1121707" y="1261181"/>
            <a:ext cx="1993750" cy="3905405"/>
            <a:chOff x="1105231" y="1280160"/>
            <a:chExt cx="1993750" cy="3878768"/>
          </a:xfrm>
        </p:grpSpPr>
        <p:sp>
          <p:nvSpPr>
            <p:cNvPr id="81" name="Rectángulo 80"/>
            <p:cNvSpPr/>
            <p:nvPr/>
          </p:nvSpPr>
          <p:spPr>
            <a:xfrm>
              <a:off x="1316858" y="1425781"/>
              <a:ext cx="1782123" cy="18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1105231" y="1280160"/>
              <a:ext cx="212823" cy="3878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-8993" y="-1"/>
            <a:ext cx="9152993" cy="1272059"/>
            <a:chOff x="-8993" y="-1"/>
            <a:chExt cx="9152993" cy="1272059"/>
          </a:xfrm>
        </p:grpSpPr>
        <p:grpSp>
          <p:nvGrpSpPr>
            <p:cNvPr id="67" name="Grupo 66"/>
            <p:cNvGrpSpPr/>
            <p:nvPr/>
          </p:nvGrpSpPr>
          <p:grpSpPr>
            <a:xfrm>
              <a:off x="-8993" y="-1"/>
              <a:ext cx="9152993" cy="1272059"/>
              <a:chOff x="-8993" y="-1"/>
              <a:chExt cx="9152993" cy="1272059"/>
            </a:xfrm>
          </p:grpSpPr>
          <p:sp>
            <p:nvSpPr>
              <p:cNvPr id="69" name="Rectángulo 68"/>
              <p:cNvSpPr/>
              <p:nvPr/>
            </p:nvSpPr>
            <p:spPr>
              <a:xfrm>
                <a:off x="0" y="0"/>
                <a:ext cx="9144000" cy="1272058"/>
              </a:xfrm>
              <a:prstGeom prst="rect">
                <a:avLst/>
              </a:prstGeom>
              <a:solidFill>
                <a:srgbClr val="0A38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70" name="Grupo 69"/>
              <p:cNvGrpSpPr/>
              <p:nvPr/>
            </p:nvGrpSpPr>
            <p:grpSpPr>
              <a:xfrm>
                <a:off x="2611066" y="7304"/>
                <a:ext cx="5916842" cy="1264753"/>
                <a:chOff x="2611066" y="7304"/>
                <a:chExt cx="5916842" cy="1264753"/>
              </a:xfrm>
            </p:grpSpPr>
            <p:sp>
              <p:nvSpPr>
                <p:cNvPr id="86" name="Rectángulo 85"/>
                <p:cNvSpPr/>
                <p:nvPr/>
              </p:nvSpPr>
              <p:spPr>
                <a:xfrm>
                  <a:off x="2619632" y="7304"/>
                  <a:ext cx="477795" cy="1264752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7" name="Rectángulo 86"/>
                <p:cNvSpPr/>
                <p:nvPr/>
              </p:nvSpPr>
              <p:spPr>
                <a:xfrm>
                  <a:off x="4655083" y="407316"/>
                  <a:ext cx="877330" cy="864741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8" name="Rectángulo 87"/>
                <p:cNvSpPr/>
                <p:nvPr/>
              </p:nvSpPr>
              <p:spPr>
                <a:xfrm>
                  <a:off x="4655083" y="282823"/>
                  <a:ext cx="877330" cy="45094"/>
                </a:xfrm>
                <a:prstGeom prst="rect">
                  <a:avLst/>
                </a:prstGeom>
                <a:solidFill>
                  <a:srgbClr val="8B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9" name="Rectángulo 88"/>
                <p:cNvSpPr/>
                <p:nvPr/>
              </p:nvSpPr>
              <p:spPr>
                <a:xfrm>
                  <a:off x="2611066" y="366724"/>
                  <a:ext cx="5916842" cy="5386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600"/>
                    </a:spcAft>
                    <a:buClr>
                      <a:schemeClr val="dk2"/>
                    </a:buClr>
                    <a:buSzPts val="1300"/>
                  </a:pPr>
                  <a:r>
                    <a:rPr lang="es-ES" sz="285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Roboto"/>
                      <a:cs typeface="Roboto"/>
                    </a:rPr>
                    <a:t>Formación Dual</a:t>
                  </a:r>
                  <a:endParaRPr lang="es-ES" sz="28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83" name="Rectángulo 82"/>
              <p:cNvSpPr/>
              <p:nvPr/>
            </p:nvSpPr>
            <p:spPr>
              <a:xfrm>
                <a:off x="0" y="-1"/>
                <a:ext cx="2619632" cy="12720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5" name="Conector recto 84"/>
              <p:cNvCxnSpPr/>
              <p:nvPr/>
            </p:nvCxnSpPr>
            <p:spPr>
              <a:xfrm>
                <a:off x="-8993" y="1261181"/>
                <a:ext cx="9152993" cy="10875"/>
              </a:xfrm>
              <a:prstGeom prst="line">
                <a:avLst/>
              </a:prstGeom>
              <a:ln w="28575">
                <a:solidFill>
                  <a:srgbClr val="0317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ángulo 67"/>
            <p:cNvSpPr/>
            <p:nvPr/>
          </p:nvSpPr>
          <p:spPr>
            <a:xfrm>
              <a:off x="5569487" y="490233"/>
              <a:ext cx="29669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600"/>
                </a:spcAft>
                <a:buClr>
                  <a:schemeClr val="dk2"/>
                </a:buClr>
                <a:buSzPts val="1300"/>
              </a:pPr>
              <a:r>
                <a:rPr lang="es-ES" sz="18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Roboto"/>
                  <a:cs typeface="Roboto"/>
                </a:rPr>
                <a:t>Ventajas</a:t>
              </a:r>
              <a:endParaRPr lang="es-ES" sz="1800" dirty="0">
                <a:solidFill>
                  <a:schemeClr val="bg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8" name="Picture 2" descr="Femeb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61503"/>
            <a:ext cx="1585720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993" y="1241704"/>
            <a:ext cx="6038006" cy="3901796"/>
          </a:xfrm>
          <a:prstGeom prst="rect">
            <a:avLst/>
          </a:prstGeom>
        </p:spPr>
      </p:pic>
      <p:sp>
        <p:nvSpPr>
          <p:cNvPr id="52" name="Rectángulo 51"/>
          <p:cNvSpPr/>
          <p:nvPr/>
        </p:nvSpPr>
        <p:spPr>
          <a:xfrm>
            <a:off x="3475614" y="1208782"/>
            <a:ext cx="5657627" cy="854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000" dirty="0" smtClean="0">
                <a:solidFill>
                  <a:schemeClr val="bg1"/>
                </a:solidFill>
              </a:rPr>
              <a:t>¿Necesitas </a:t>
            </a:r>
            <a:r>
              <a:rPr lang="es-ES" sz="2000" b="1" dirty="0" smtClean="0">
                <a:solidFill>
                  <a:srgbClr val="FFC000"/>
                </a:solidFill>
              </a:rPr>
              <a:t>incorporar personal </a:t>
            </a:r>
            <a:r>
              <a:rPr lang="es-ES" sz="2000" dirty="0" smtClean="0">
                <a:solidFill>
                  <a:schemeClr val="bg1"/>
                </a:solidFill>
              </a:rPr>
              <a:t>a tu empresa? </a:t>
            </a:r>
            <a:r>
              <a:rPr lang="es-ES" sz="2000" dirty="0" smtClean="0"/>
              <a:t>¿Quieres hacerlo con </a:t>
            </a:r>
            <a:r>
              <a:rPr lang="es-ES" sz="2000" dirty="0"/>
              <a:t>las </a:t>
            </a:r>
            <a:r>
              <a:rPr lang="es-ES" sz="2000" b="1" dirty="0"/>
              <a:t>mejores ventajas</a:t>
            </a:r>
            <a:r>
              <a:rPr lang="es-ES" sz="2000" dirty="0"/>
              <a:t>?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Contestación del Ministerio de Educación al escrito del Colegio de  Geógrafos, la Real Sociedad Geográfica y la AGE - AGE - Asociación Española  de Geografí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30034" r="11992" b="30510"/>
          <a:stretch/>
        </p:blipFill>
        <p:spPr bwMode="auto">
          <a:xfrm>
            <a:off x="6229494" y="4677962"/>
            <a:ext cx="1245180" cy="3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5"/>
          <p:cNvPicPr/>
          <p:nvPr/>
        </p:nvPicPr>
        <p:blipFill>
          <a:blip r:embed="rId5"/>
          <a:stretch>
            <a:fillRect/>
          </a:stretch>
        </p:blipFill>
        <p:spPr>
          <a:xfrm>
            <a:off x="3475614" y="4665122"/>
            <a:ext cx="1148385" cy="3270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/>
          <a:srcRect l="8742" t="-2929" r="40357" b="32408"/>
          <a:stretch/>
        </p:blipFill>
        <p:spPr>
          <a:xfrm>
            <a:off x="-10510" y="1071712"/>
            <a:ext cx="3122305" cy="4071788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-8993" y="-1"/>
            <a:ext cx="9152993" cy="1272059"/>
            <a:chOff x="-8993" y="-1"/>
            <a:chExt cx="9152993" cy="1272059"/>
          </a:xfrm>
        </p:grpSpPr>
        <p:sp>
          <p:nvSpPr>
            <p:cNvPr id="23" name="Rectángulo 22"/>
            <p:cNvSpPr/>
            <p:nvPr/>
          </p:nvSpPr>
          <p:spPr>
            <a:xfrm>
              <a:off x="0" y="0"/>
              <a:ext cx="9144000" cy="1272058"/>
            </a:xfrm>
            <a:prstGeom prst="rect">
              <a:avLst/>
            </a:prstGeom>
            <a:solidFill>
              <a:srgbClr val="0A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2611066" y="7304"/>
              <a:ext cx="5916842" cy="1264753"/>
              <a:chOff x="2611066" y="7304"/>
              <a:chExt cx="5916842" cy="1264753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2619632" y="7304"/>
                <a:ext cx="477795" cy="1264752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Rectángulo 42"/>
              <p:cNvSpPr/>
              <p:nvPr/>
            </p:nvSpPr>
            <p:spPr>
              <a:xfrm>
                <a:off x="4655083" y="407316"/>
                <a:ext cx="877330" cy="864741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4655083" y="282823"/>
                <a:ext cx="877330" cy="45094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Rectángulo 44"/>
              <p:cNvSpPr/>
              <p:nvPr/>
            </p:nvSpPr>
            <p:spPr>
              <a:xfrm>
                <a:off x="2611066" y="366724"/>
                <a:ext cx="5916842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600"/>
                  </a:spcAft>
                  <a:buClr>
                    <a:schemeClr val="dk2"/>
                  </a:buClr>
                  <a:buSzPts val="1300"/>
                </a:pPr>
                <a:r>
                  <a:rPr lang="es-ES" sz="28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"/>
                    <a:cs typeface="Roboto"/>
                  </a:rPr>
                  <a:t>Formación Dual</a:t>
                </a:r>
                <a:endParaRPr lang="es-ES" sz="2850" dirty="0">
                  <a:solidFill>
                    <a:schemeClr val="bg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" name="Rectángulo 5"/>
            <p:cNvSpPr/>
            <p:nvPr/>
          </p:nvSpPr>
          <p:spPr>
            <a:xfrm>
              <a:off x="0" y="-1"/>
              <a:ext cx="2619632" cy="127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1" name="Conector recto 50"/>
            <p:cNvCxnSpPr/>
            <p:nvPr/>
          </p:nvCxnSpPr>
          <p:spPr>
            <a:xfrm>
              <a:off x="-8993" y="1261181"/>
              <a:ext cx="9152993" cy="10875"/>
            </a:xfrm>
            <a:prstGeom prst="line">
              <a:avLst/>
            </a:prstGeom>
            <a:ln w="28575">
              <a:solidFill>
                <a:srgbClr val="0317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263" y="4677962"/>
            <a:ext cx="1152944" cy="314219"/>
          </a:xfrm>
          <a:prstGeom prst="rect">
            <a:avLst/>
          </a:prstGeom>
        </p:spPr>
      </p:pic>
      <p:pic>
        <p:nvPicPr>
          <p:cNvPr id="1026" name="Picture 2" descr="Femebu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61503"/>
            <a:ext cx="1585720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3383671" y="2533237"/>
            <a:ext cx="5482649" cy="112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Itinerario formativo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es-ES" sz="3000" b="1" dirty="0">
                <a:solidFill>
                  <a:srgbClr val="FFC000"/>
                </a:solidFill>
              </a:rPr>
              <a:t>Operario de Mantenimiento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77860" y="4331058"/>
            <a:ext cx="2645276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sz="1200" b="1" dirty="0" smtClean="0">
                <a:solidFill>
                  <a:srgbClr val="031750"/>
                </a:solidFill>
                <a:latin typeface="+mn-lt"/>
                <a:ea typeface="+mn-ea"/>
                <a:cs typeface="+mn-cs"/>
              </a:rPr>
              <a:t>Itinerario</a:t>
            </a:r>
          </a:p>
          <a:p>
            <a:r>
              <a:rPr lang="es-ES" sz="1200" b="1" dirty="0" smtClean="0">
                <a:solidFill>
                  <a:srgbClr val="031750"/>
                </a:solidFill>
                <a:latin typeface="+mn-lt"/>
                <a:ea typeface="+mn-ea"/>
                <a:cs typeface="+mn-cs"/>
              </a:rPr>
              <a:t>Electromecánicos y montadores</a:t>
            </a:r>
            <a:endParaRPr lang="es-ES" sz="1200" b="1" dirty="0">
              <a:solidFill>
                <a:srgbClr val="03175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/>
          <p:cNvPicPr>
            <a:picLocks noChangeAspect="1"/>
          </p:cNvPicPr>
          <p:nvPr/>
        </p:nvPicPr>
        <p:blipFill rotWithShape="1">
          <a:blip r:embed="rId3"/>
          <a:srcRect r="19616"/>
          <a:stretch/>
        </p:blipFill>
        <p:spPr>
          <a:xfrm>
            <a:off x="0" y="1287486"/>
            <a:ext cx="3105665" cy="3853563"/>
          </a:xfrm>
          <a:prstGeom prst="rect">
            <a:avLst/>
          </a:prstGeom>
        </p:spPr>
      </p:pic>
      <p:grpSp>
        <p:nvGrpSpPr>
          <p:cNvPr id="80" name="Grupo 79"/>
          <p:cNvGrpSpPr/>
          <p:nvPr/>
        </p:nvGrpSpPr>
        <p:grpSpPr>
          <a:xfrm>
            <a:off x="1121707" y="1261181"/>
            <a:ext cx="1993750" cy="3905405"/>
            <a:chOff x="1105231" y="1280160"/>
            <a:chExt cx="1993750" cy="3878768"/>
          </a:xfrm>
        </p:grpSpPr>
        <p:sp>
          <p:nvSpPr>
            <p:cNvPr id="81" name="Rectángulo 80"/>
            <p:cNvSpPr/>
            <p:nvPr/>
          </p:nvSpPr>
          <p:spPr>
            <a:xfrm>
              <a:off x="1316858" y="1425781"/>
              <a:ext cx="1782123" cy="18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1105231" y="1280160"/>
              <a:ext cx="212823" cy="3878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-8993" y="-1"/>
            <a:ext cx="9152993" cy="1272059"/>
            <a:chOff x="-8993" y="-1"/>
            <a:chExt cx="9152993" cy="1272059"/>
          </a:xfrm>
        </p:grpSpPr>
        <p:sp>
          <p:nvSpPr>
            <p:cNvPr id="114" name="Rectángulo 113"/>
            <p:cNvSpPr/>
            <p:nvPr/>
          </p:nvSpPr>
          <p:spPr>
            <a:xfrm>
              <a:off x="0" y="0"/>
              <a:ext cx="9144000" cy="1272058"/>
            </a:xfrm>
            <a:prstGeom prst="rect">
              <a:avLst/>
            </a:prstGeom>
            <a:solidFill>
              <a:srgbClr val="0A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15" name="Grupo 114"/>
            <p:cNvGrpSpPr/>
            <p:nvPr/>
          </p:nvGrpSpPr>
          <p:grpSpPr>
            <a:xfrm>
              <a:off x="2611066" y="7304"/>
              <a:ext cx="5916842" cy="1264753"/>
              <a:chOff x="2611066" y="7304"/>
              <a:chExt cx="5916842" cy="1264753"/>
            </a:xfrm>
          </p:grpSpPr>
          <p:sp>
            <p:nvSpPr>
              <p:cNvPr id="119" name="Rectángulo 118"/>
              <p:cNvSpPr/>
              <p:nvPr/>
            </p:nvSpPr>
            <p:spPr>
              <a:xfrm>
                <a:off x="2619632" y="7304"/>
                <a:ext cx="477795" cy="1264752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0" name="Rectángulo 119"/>
              <p:cNvSpPr/>
              <p:nvPr/>
            </p:nvSpPr>
            <p:spPr>
              <a:xfrm>
                <a:off x="4655083" y="407316"/>
                <a:ext cx="877330" cy="864741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1" name="Rectángulo 120"/>
              <p:cNvSpPr/>
              <p:nvPr/>
            </p:nvSpPr>
            <p:spPr>
              <a:xfrm>
                <a:off x="4655083" y="282823"/>
                <a:ext cx="877330" cy="45094"/>
              </a:xfrm>
              <a:prstGeom prst="rect">
                <a:avLst/>
              </a:prstGeom>
              <a:solidFill>
                <a:srgbClr val="8B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" name="Rectángulo 121"/>
              <p:cNvSpPr/>
              <p:nvPr/>
            </p:nvSpPr>
            <p:spPr>
              <a:xfrm>
                <a:off x="2611066" y="366724"/>
                <a:ext cx="5916842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600"/>
                  </a:spcAft>
                  <a:buClr>
                    <a:schemeClr val="dk2"/>
                  </a:buClr>
                  <a:buSzPts val="1300"/>
                </a:pPr>
                <a:r>
                  <a:rPr lang="es-ES" sz="28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"/>
                    <a:cs typeface="Roboto"/>
                  </a:rPr>
                  <a:t>Formación Dual</a:t>
                </a:r>
                <a:endParaRPr lang="es-ES" sz="2850" dirty="0">
                  <a:solidFill>
                    <a:schemeClr val="bg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6" name="Rectángulo 115"/>
            <p:cNvSpPr/>
            <p:nvPr/>
          </p:nvSpPr>
          <p:spPr>
            <a:xfrm>
              <a:off x="0" y="-1"/>
              <a:ext cx="2619632" cy="127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8" name="Conector recto 117"/>
            <p:cNvCxnSpPr/>
            <p:nvPr/>
          </p:nvCxnSpPr>
          <p:spPr>
            <a:xfrm>
              <a:off x="-8993" y="1261181"/>
              <a:ext cx="9152993" cy="10875"/>
            </a:xfrm>
            <a:prstGeom prst="line">
              <a:avLst/>
            </a:prstGeom>
            <a:ln w="28575">
              <a:solidFill>
                <a:srgbClr val="0317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ángulo 47"/>
          <p:cNvSpPr/>
          <p:nvPr/>
        </p:nvSpPr>
        <p:spPr>
          <a:xfrm>
            <a:off x="3393870" y="1623857"/>
            <a:ext cx="5450585" cy="461665"/>
          </a:xfrm>
          <a:prstGeom prst="rect">
            <a:avLst/>
          </a:prstGeom>
          <a:solidFill>
            <a:srgbClr val="222E5E"/>
          </a:solidFill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Formación Troncal:  </a:t>
            </a:r>
            <a:r>
              <a:rPr lang="es-ES" sz="1200" dirty="0" smtClean="0">
                <a:solidFill>
                  <a:schemeClr val="bg1"/>
                </a:solidFill>
              </a:rPr>
              <a:t>MANTENIMIENTO </a:t>
            </a:r>
            <a:r>
              <a:rPr lang="es-ES" sz="1200" dirty="0">
                <a:solidFill>
                  <a:schemeClr val="bg1"/>
                </a:solidFill>
              </a:rPr>
              <a:t>Y MONTAJE MECÁNICO DE EQUIPO INDUSTRIAL</a:t>
            </a:r>
            <a:endParaRPr lang="es-ES" sz="600" i="1" dirty="0" smtClean="0">
              <a:solidFill>
                <a:schemeClr val="bg1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3553743" y="2391154"/>
            <a:ext cx="2801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buClr>
                <a:schemeClr val="dk2"/>
              </a:buClr>
              <a:buSzPts val="1300"/>
            </a:pPr>
            <a:r>
              <a:rPr lang="es-ES" sz="1200" b="1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Duración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: </a:t>
            </a:r>
            <a:r>
              <a:rPr lang="es-ES" sz="1200" dirty="0" smtClean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510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horas</a:t>
            </a:r>
          </a:p>
          <a:p>
            <a:pPr lvl="1" fontAlgn="base">
              <a:buClr>
                <a:schemeClr val="dk2"/>
              </a:buClr>
              <a:buSzPts val="1300"/>
            </a:pPr>
            <a:endParaRPr lang="es-ES" sz="1200" dirty="0" smtClean="0">
              <a:solidFill>
                <a:srgbClr val="222E5E"/>
              </a:solidFill>
              <a:latin typeface="+mn-lt"/>
              <a:ea typeface="Roboto"/>
              <a:cs typeface="Roboto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3393870" y="2465472"/>
            <a:ext cx="97200" cy="97542"/>
            <a:chOff x="3311204" y="2068876"/>
            <a:chExt cx="268672" cy="243484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59" name="Rectángulo 58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3397986" y="2726114"/>
            <a:ext cx="97200" cy="97542"/>
            <a:chOff x="3311204" y="2068876"/>
            <a:chExt cx="268672" cy="243484"/>
          </a:xfrm>
        </p:grpSpPr>
        <p:pic>
          <p:nvPicPr>
            <p:cNvPr id="61" name="Imagen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62" name="Rectángulo 61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63" name="Rectángulo 62"/>
          <p:cNvSpPr/>
          <p:nvPr/>
        </p:nvSpPr>
        <p:spPr>
          <a:xfrm>
            <a:off x="3550453" y="2632354"/>
            <a:ext cx="1813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base">
              <a:buClr>
                <a:schemeClr val="dk2"/>
              </a:buClr>
              <a:buSzPts val="1300"/>
            </a:pPr>
            <a:r>
              <a:rPr lang="es-ES" sz="1200" b="1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Nivel</a:t>
            </a:r>
            <a:r>
              <a:rPr lang="es-ES" sz="1200" dirty="0">
                <a:solidFill>
                  <a:srgbClr val="3C9BC9"/>
                </a:solidFill>
                <a:latin typeface="+mn-lt"/>
                <a:ea typeface="Roboto"/>
                <a:cs typeface="Roboto"/>
              </a:rPr>
              <a:t>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de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cualificación: </a:t>
            </a:r>
            <a:r>
              <a:rPr lang="es-ES" sz="1200" dirty="0">
                <a:solidFill>
                  <a:srgbClr val="222E5E"/>
                </a:solidFill>
                <a:latin typeface="+mn-lt"/>
                <a:ea typeface="Roboto"/>
                <a:cs typeface="Roboto"/>
              </a:rPr>
              <a:t>2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3550453" y="2906733"/>
            <a:ext cx="529400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buClr>
                <a:schemeClr val="dk2"/>
              </a:buClr>
              <a:buSzPts val="1300"/>
            </a:pPr>
            <a:r>
              <a:rPr lang="es-ES" sz="1200" b="1" dirty="0">
                <a:solidFill>
                  <a:srgbClr val="3C9BC9"/>
                </a:solidFill>
                <a:ea typeface="Roboto"/>
                <a:cs typeface="Roboto"/>
              </a:rPr>
              <a:t>Competencias</a:t>
            </a:r>
            <a:r>
              <a:rPr lang="es-ES" sz="1200" b="1" dirty="0">
                <a:solidFill>
                  <a:srgbClr val="222E5E"/>
                </a:solidFill>
                <a:ea typeface="Roboto"/>
                <a:cs typeface="Roboto"/>
              </a:rPr>
              <a:t> </a:t>
            </a:r>
            <a:r>
              <a:rPr lang="es-ES" sz="1200" dirty="0">
                <a:solidFill>
                  <a:srgbClr val="222E5E"/>
                </a:solidFill>
                <a:ea typeface="Roboto"/>
                <a:cs typeface="Roboto"/>
              </a:rPr>
              <a:t>que desarrolla</a:t>
            </a:r>
            <a:r>
              <a:rPr lang="es-ES" sz="1200" dirty="0" smtClean="0">
                <a:solidFill>
                  <a:srgbClr val="222E5E"/>
                </a:solidFill>
                <a:ea typeface="Roboto"/>
                <a:cs typeface="Roboto"/>
              </a:rPr>
              <a:t>:</a:t>
            </a:r>
          </a:p>
          <a:p>
            <a:pPr lvl="1" fontAlgn="base">
              <a:buClr>
                <a:schemeClr val="dk2"/>
              </a:buClr>
              <a:buSzPts val="1300"/>
            </a:pPr>
            <a:endParaRPr lang="es-ES" sz="1000" dirty="0">
              <a:solidFill>
                <a:srgbClr val="222E5E"/>
              </a:solidFill>
              <a:ea typeface="Roboto"/>
              <a:cs typeface="Roboto"/>
            </a:endParaRPr>
          </a:p>
          <a:p>
            <a:pPr marL="171450" lvl="1" indent="-17145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 smtClean="0"/>
              <a:t>Montar </a:t>
            </a:r>
            <a:r>
              <a:rPr lang="es-ES" sz="1200" dirty="0"/>
              <a:t>y mantener maquinaria y equipo industrial. </a:t>
            </a:r>
            <a:endParaRPr lang="es-ES" sz="1200" dirty="0" smtClean="0"/>
          </a:p>
          <a:p>
            <a:pPr marL="171450" lvl="1" indent="-17145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22E5E"/>
              </a:solidFill>
              <a:ea typeface="Roboto"/>
              <a:cs typeface="Roboto"/>
            </a:endParaRPr>
          </a:p>
          <a:p>
            <a:pPr marL="171450" lvl="1" indent="-17145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s-ES" sz="1200" dirty="0" smtClean="0">
              <a:solidFill>
                <a:srgbClr val="222E5E"/>
              </a:solidFill>
              <a:ea typeface="Roboto"/>
              <a:cs typeface="Roboto"/>
            </a:endParaRPr>
          </a:p>
          <a:p>
            <a:pPr marL="171450" lvl="1" indent="-171450" fontAlgn="base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s-ES" sz="1200" dirty="0" smtClean="0"/>
              <a:t>Mantener </a:t>
            </a:r>
            <a:r>
              <a:rPr lang="es-ES" sz="1200" dirty="0"/>
              <a:t>sistemas mecánicos hidráulicos y neumáticos de líneas de producción automatizada. </a:t>
            </a:r>
            <a:endParaRPr lang="es-ES" sz="1200" dirty="0">
              <a:solidFill>
                <a:srgbClr val="222E5E"/>
              </a:solidFill>
              <a:ea typeface="Roboto"/>
              <a:cs typeface="Roboto"/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3393870" y="2984349"/>
            <a:ext cx="97200" cy="97542"/>
            <a:chOff x="3311204" y="2068876"/>
            <a:chExt cx="268672" cy="243484"/>
          </a:xfrm>
        </p:grpSpPr>
        <p:pic>
          <p:nvPicPr>
            <p:cNvPr id="66" name="Imagen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1204" y="2068876"/>
              <a:ext cx="268672" cy="243484"/>
            </a:xfrm>
            <a:prstGeom prst="rect">
              <a:avLst/>
            </a:prstGeom>
          </p:spPr>
        </p:pic>
        <p:sp>
          <p:nvSpPr>
            <p:cNvPr id="67" name="Rectángulo 66"/>
            <p:cNvSpPr/>
            <p:nvPr/>
          </p:nvSpPr>
          <p:spPr>
            <a:xfrm>
              <a:off x="3311204" y="2068876"/>
              <a:ext cx="268672" cy="24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52" name="Picture 2" descr="Femeb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61503"/>
            <a:ext cx="1585720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5569487" y="490233"/>
            <a:ext cx="3359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buClr>
                <a:schemeClr val="dk2"/>
              </a:buClr>
              <a:buSzPts val="1300"/>
            </a:pPr>
            <a:r>
              <a:rPr lang="es-ES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"/>
                <a:cs typeface="Roboto"/>
              </a:rPr>
              <a:t>Itinerario electromecánicos</a:t>
            </a:r>
            <a:endParaRPr lang="es-ES" sz="1800" dirty="0">
              <a:solidFill>
                <a:schemeClr val="bg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638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045E71664D454EA035D6F8B7FD0E28" ma:contentTypeVersion="9" ma:contentTypeDescription="Crear nuevo documento." ma:contentTypeScope="" ma:versionID="dabab5ee41c73f49f2d8a73523b84980">
  <xsd:schema xmlns:xsd="http://www.w3.org/2001/XMLSchema" xmlns:xs="http://www.w3.org/2001/XMLSchema" xmlns:p="http://schemas.microsoft.com/office/2006/metadata/properties" xmlns:ns2="72e27bf9-6ac4-4040-99f6-bb2b45ad8329" xmlns:ns3="ae03489c-0fda-4200-8b2c-ab81f04fa10c" targetNamespace="http://schemas.microsoft.com/office/2006/metadata/properties" ma:root="true" ma:fieldsID="ae05c2553425a31b52eefe27bc989e0d" ns2:_="" ns3:_="">
    <xsd:import namespace="72e27bf9-6ac4-4040-99f6-bb2b45ad8329"/>
    <xsd:import namespace="ae03489c-0fda-4200-8b2c-ab81f04fa10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27bf9-6ac4-4040-99f6-bb2b45ad83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3489c-0fda-4200-8b2c-ab81f04fa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2e27bf9-6ac4-4040-99f6-bb2b45ad8329">MPEZHSSDFP2S-1665734813-23548</_dlc_DocId>
    <_dlc_DocIdUrl xmlns="72e27bf9-6ac4-4040-99f6-bb2b45ad8329">
      <Url>https://ibeconplus.sharepoint.com/sites/empresa/_layouts/15/DocIdRedir.aspx?ID=MPEZHSSDFP2S-1665734813-23548</Url>
      <Description>MPEZHSSDFP2S-1665734813-23548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8D4B7D7-1140-4899-9217-0C13655F92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e27bf9-6ac4-4040-99f6-bb2b45ad8329"/>
    <ds:schemaRef ds:uri="ae03489c-0fda-4200-8b2c-ab81f04fa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00F8F3-1422-4816-B947-0B4505201318}">
  <ds:schemaRefs>
    <ds:schemaRef ds:uri="http://schemas.microsoft.com/office/infopath/2007/PartnerControls"/>
    <ds:schemaRef ds:uri="http://purl.org/dc/terms/"/>
    <ds:schemaRef ds:uri="72e27bf9-6ac4-4040-99f6-bb2b45ad8329"/>
    <ds:schemaRef ds:uri="http://purl.org/dc/elements/1.1/"/>
    <ds:schemaRef ds:uri="091895e2-6623-41b1-bb6e-d975b1b31606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386C2E-393F-4D7F-99FB-7CB48B2503A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FAD8939-AB52-4795-BC79-82CCDF30FA8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5973</TotalTime>
  <Words>963</Words>
  <Application>Microsoft Office PowerPoint</Application>
  <PresentationFormat>Presentación en pantalla (16:9)</PresentationFormat>
  <Paragraphs>163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Roboto</vt:lpstr>
      <vt:lpstr>Century Gothic</vt:lpstr>
      <vt:lpstr>Calibri</vt:lpstr>
      <vt:lpstr>Merriweather</vt:lpstr>
      <vt:lpstr>Paradigm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PONER AQUÍ EL NOMBRE DE LA EMPRESA</dc:title>
  <dc:creator>Javier Cejudo</dc:creator>
  <cp:lastModifiedBy>Laura Cilleruelo</cp:lastModifiedBy>
  <cp:revision>924</cp:revision>
  <cp:lastPrinted>2018-03-08T17:28:43Z</cp:lastPrinted>
  <dcterms:modified xsi:type="dcterms:W3CDTF">2022-03-22T16:26:49Z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0x01010047045E71664D454EA035D6F8B7FD0E28</vt:lpwstr>
  </property>
  <property fmtid="{D5CDD505-2E9C-101B-9397-08002B2CF9AE}" pid="3" name="_dlc_DocIdItemGuid">
    <vt:lpwstr>633bf1e0-1e0b-4a2d-bde8-2efd26c91e6a</vt:lpwstr>
  </property>
</Properties>
</file>